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23"/>
  </p:notesMasterIdLst>
  <p:handoutMasterIdLst>
    <p:handoutMasterId r:id="rId24"/>
  </p:handoutMasterIdLst>
  <p:sldIdLst>
    <p:sldId id="321" r:id="rId3"/>
    <p:sldId id="344" r:id="rId4"/>
    <p:sldId id="315" r:id="rId5"/>
    <p:sldId id="335" r:id="rId6"/>
    <p:sldId id="353" r:id="rId7"/>
    <p:sldId id="343" r:id="rId8"/>
    <p:sldId id="346" r:id="rId9"/>
    <p:sldId id="337" r:id="rId10"/>
    <p:sldId id="338" r:id="rId11"/>
    <p:sldId id="351" r:id="rId12"/>
    <p:sldId id="354" r:id="rId13"/>
    <p:sldId id="317" r:id="rId14"/>
    <p:sldId id="327" r:id="rId15"/>
    <p:sldId id="328" r:id="rId16"/>
    <p:sldId id="347" r:id="rId17"/>
    <p:sldId id="348" r:id="rId18"/>
    <p:sldId id="349" r:id="rId19"/>
    <p:sldId id="350" r:id="rId20"/>
    <p:sldId id="342" r:id="rId21"/>
    <p:sldId id="345" r:id="rId22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/>
        </p14:section>
        <p14:section name="目录与章节过渡" id="{847108E3-22F3-4CD9-A82A-834291DC17F4}">
          <p14:sldIdLst/>
        </p14:section>
        <p14:section name="内容页" id="{EB11151C-0E14-47B0-8218-1431BF894351}">
          <p14:sldIdLst>
            <p14:sldId id="321"/>
            <p14:sldId id="344"/>
            <p14:sldId id="315"/>
            <p14:sldId id="335"/>
            <p14:sldId id="353"/>
            <p14:sldId id="343"/>
            <p14:sldId id="346"/>
            <p14:sldId id="337"/>
            <p14:sldId id="338"/>
            <p14:sldId id="351"/>
            <p14:sldId id="354"/>
            <p14:sldId id="317"/>
            <p14:sldId id="327"/>
            <p14:sldId id="328"/>
            <p14:sldId id="347"/>
            <p14:sldId id="348"/>
            <p14:sldId id="349"/>
            <p14:sldId id="350"/>
            <p14:sldId id="342"/>
            <p14:sldId id="345"/>
          </p14:sldIdLst>
        </p14:section>
        <p14:section name="封底" id="{843E591D-6EE2-4691-951C-C0C689F22170}">
          <p14:sldIdLst/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2" autoAdjust="0"/>
    <p:restoredTop sz="94284" autoAdjust="0"/>
  </p:normalViewPr>
  <p:slideViewPr>
    <p:cSldViewPr snapToGrid="0" showGuides="1">
      <p:cViewPr varScale="1">
        <p:scale>
          <a:sx n="115" d="100"/>
          <a:sy n="115" d="100"/>
        </p:scale>
        <p:origin x="208" y="280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C2BD45-3582-4046-875C-A981EF8E0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Lecture 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E12F3A-7D12-4436-A378-FFFBFFA1E4A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2023</a:t>
            </a:r>
            <a:r>
              <a:rPr lang="zh-CN" altLang="en-US" dirty="0"/>
              <a:t>年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80069B-23A1-4D1D-8664-937C5B9C4A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KF</a:t>
            </a:r>
            <a:r>
              <a:rPr lang="zh-CN" altLang="en-US" dirty="0"/>
              <a:t>定位实验</a:t>
            </a:r>
          </a:p>
        </p:txBody>
      </p:sp>
    </p:spTree>
    <p:extLst>
      <p:ext uri="{BB962C8B-B14F-4D97-AF65-F5344CB8AC3E}">
        <p14:creationId xmlns:p14="http://schemas.microsoft.com/office/powerpoint/2010/main" val="2774452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controller.py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791816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产生一个加速</a:t>
            </a:r>
            <a:r>
              <a:rPr lang="en-US" altLang="zh-CN" dirty="0">
                <a:solidFill>
                  <a:schemeClr val="tx1"/>
                </a:solidFill>
              </a:rPr>
              <a:t>5s</a:t>
            </a:r>
            <a:r>
              <a:rPr lang="zh-CN" altLang="en-US" dirty="0">
                <a:solidFill>
                  <a:schemeClr val="tx1"/>
                </a:solidFill>
              </a:rPr>
              <a:t>减速</a:t>
            </a:r>
            <a:r>
              <a:rPr lang="en-US" altLang="zh-CN" dirty="0">
                <a:solidFill>
                  <a:schemeClr val="tx1"/>
                </a:solidFill>
              </a:rPr>
              <a:t>5s</a:t>
            </a:r>
            <a:r>
              <a:rPr lang="zh-CN" altLang="en-US" dirty="0">
                <a:solidFill>
                  <a:schemeClr val="tx1"/>
                </a:solidFill>
              </a:rPr>
              <a:t>的控制序列，实现移动一段距离的开环控制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58539" y="1268898"/>
            <a:ext cx="11199157" cy="5037957"/>
            <a:chOff x="515322" y="1066591"/>
            <a:chExt cx="11199157" cy="280175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2431338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2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#!/usr/bin/env python</a:t>
              </a:r>
              <a:br>
                <a:rPr lang="en-US" altLang="zh-CN" sz="12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import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</a:t>
              </a:r>
              <a:endParaRPr lang="en-US" altLang="zh-CN" sz="12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import sys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from std_msgs.msg import String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from geometry_msgs.msg import Twist</a:t>
              </a:r>
              <a:b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controller():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pub =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rospy.Publisher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('/robot/control',\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Twist,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queue_size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10)</a:t>
              </a:r>
              <a:b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rospy.init_node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(‘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controller',anonymous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=True)</a:t>
              </a:r>
              <a:b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rate =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rospy.Rate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(10)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for i in range(0,100):</a:t>
              </a:r>
            </a:p>
            <a:p>
              <a:pPr lvl="1"/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twist = Twist()</a:t>
              </a:r>
            </a:p>
            <a:p>
              <a:pPr lvl="1"/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twist.linear.x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=1.5*abs(i-49.5)/(i-49.5)</a:t>
              </a:r>
            </a:p>
            <a:p>
              <a:pPr lvl="1"/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pub.publish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(twist)</a:t>
              </a:r>
            </a:p>
            <a:p>
              <a:pPr lvl="1"/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rate.sleep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() 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sys.exit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(0)</a:t>
              </a:r>
            </a:p>
            <a:p>
              <a:br>
                <a:rPr lang="en-US" altLang="zh-CN" sz="12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if __name__ == '__main__':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try: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controller()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except </a:t>
              </a:r>
              <a:r>
                <a:rPr lang="en-US" altLang="zh-CN" sz="12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rospy.ROSInterruptException</a:t>
              </a:r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CN" sz="12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pass</a:t>
              </a:r>
            </a:p>
            <a:p>
              <a:br>
                <a:rPr lang="en-US" altLang="zh-CN" sz="12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endPara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190147" y="1437006"/>
              <a:ext cx="4524331" cy="2431337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该程序为产生一段加速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5s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减速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5s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的控制序列，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实现移动一段距离，实验中可以自定义一段序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列实现某个控制目标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也可以在获得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Kalman filter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回传的反馈信息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基础上实现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pid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闭环控制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3668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实验目标</a:t>
            </a:r>
          </a:p>
        </p:txBody>
      </p:sp>
      <p:sp>
        <p:nvSpPr>
          <p:cNvPr id="3" name="文本占位符 4">
            <a:extLst>
              <a:ext uri="{FF2B5EF4-FFF2-40B4-BE49-F238E27FC236}">
                <a16:creationId xmlns:a16="http://schemas.microsoft.com/office/drawing/2014/main" id="{7D8096B9-6A27-20DF-63C3-F2243870F08C}"/>
              </a:ext>
            </a:extLst>
          </p:cNvPr>
          <p:cNvSpPr txBox="1">
            <a:spLocks/>
          </p:cNvSpPr>
          <p:nvPr/>
        </p:nvSpPr>
        <p:spPr>
          <a:xfrm>
            <a:off x="679312" y="881574"/>
            <a:ext cx="4543950" cy="50002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dirty="0">
                <a:solidFill>
                  <a:schemeClr val="tx1"/>
                </a:solidFill>
              </a:rPr>
              <a:t>机器人</a:t>
            </a:r>
            <a:r>
              <a:rPr lang="en-US" altLang="zh-CN" dirty="0">
                <a:solidFill>
                  <a:schemeClr val="tx1"/>
                </a:solidFill>
              </a:rPr>
              <a:t>KF</a:t>
            </a:r>
            <a:r>
              <a:rPr lang="zh-CN" altLang="en-US" dirty="0">
                <a:solidFill>
                  <a:schemeClr val="tx1"/>
                </a:solidFill>
              </a:rPr>
              <a:t>定位实现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en-US" altLang="zh-CN" dirty="0">
                <a:solidFill>
                  <a:schemeClr val="tx1"/>
                </a:solidFill>
              </a:rPr>
              <a:t>Kalman Filter</a:t>
            </a:r>
            <a:r>
              <a:rPr lang="zh-CN" altLang="en-US" dirty="0">
                <a:solidFill>
                  <a:schemeClr val="tx1"/>
                </a:solidFill>
              </a:rPr>
              <a:t>理论与代码转化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zh-CN" altLang="en-US" dirty="0">
                <a:solidFill>
                  <a:schemeClr val="tx1"/>
                </a:solidFill>
              </a:rPr>
              <a:t>采样不一致的离散化处理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zh-CN" altLang="en-US" dirty="0">
                <a:solidFill>
                  <a:schemeClr val="tx1"/>
                </a:solidFill>
              </a:rPr>
              <a:t>滤波结果输出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en-US" altLang="zh-CN" dirty="0">
                <a:solidFill>
                  <a:schemeClr val="tx1"/>
                </a:solidFill>
              </a:rPr>
              <a:t>*</a:t>
            </a:r>
            <a:r>
              <a:rPr lang="zh-CN" altLang="en-US" dirty="0">
                <a:solidFill>
                  <a:schemeClr val="tx1"/>
                </a:solidFill>
              </a:rPr>
              <a:t>滤波结果的反馈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BF030295-8CD9-E224-9FD2-36FD6CF8C173}"/>
              </a:ext>
            </a:extLst>
          </p:cNvPr>
          <p:cNvGrpSpPr/>
          <p:nvPr/>
        </p:nvGrpSpPr>
        <p:grpSpPr>
          <a:xfrm>
            <a:off x="1208076" y="2916737"/>
            <a:ext cx="9851491" cy="3470769"/>
            <a:chOff x="459270" y="1992406"/>
            <a:chExt cx="11245761" cy="436504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E20CB90-1086-D704-C7C1-E026D31682EB}"/>
                </a:ext>
              </a:extLst>
            </p:cNvPr>
            <p:cNvSpPr/>
            <p:nvPr/>
          </p:nvSpPr>
          <p:spPr>
            <a:xfrm>
              <a:off x="459270" y="2426017"/>
              <a:ext cx="2248854" cy="87773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77070D2-129F-533B-4BE7-F18D922A5719}"/>
                </a:ext>
              </a:extLst>
            </p:cNvPr>
            <p:cNvSpPr/>
            <p:nvPr/>
          </p:nvSpPr>
          <p:spPr>
            <a:xfrm>
              <a:off x="3502085" y="4119381"/>
              <a:ext cx="3949873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34F38ECC-BA86-76D8-017F-998FC9072F58}"/>
                </a:ext>
              </a:extLst>
            </p:cNvPr>
            <p:cNvSpPr/>
            <p:nvPr/>
          </p:nvSpPr>
          <p:spPr>
            <a:xfrm>
              <a:off x="3721911" y="2340717"/>
              <a:ext cx="3795869" cy="93176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63CF459-8B91-B7FE-A3C4-3E592E6E49FC}"/>
                </a:ext>
              </a:extLst>
            </p:cNvPr>
            <p:cNvSpPr/>
            <p:nvPr/>
          </p:nvSpPr>
          <p:spPr>
            <a:xfrm>
              <a:off x="8385634" y="1992406"/>
              <a:ext cx="3319397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35FE1A6C-B0E7-067C-3F6B-FA148BE63107}"/>
                </a:ext>
              </a:extLst>
            </p:cNvPr>
            <p:cNvSpPr txBox="1"/>
            <p:nvPr/>
          </p:nvSpPr>
          <p:spPr>
            <a:xfrm>
              <a:off x="3489169" y="4114387"/>
              <a:ext cx="1221431" cy="522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Perception</a:t>
              </a:r>
            </a:p>
            <a:p>
              <a:r>
                <a:rPr lang="en-US" altLang="zh-CN" sz="1050" dirty="0"/>
                <a:t>(perception.py)</a:t>
              </a:r>
              <a:endParaRPr lang="zh-CN" altLang="en-US" sz="1050" dirty="0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0EEA881C-C8D6-3037-3C91-49E60399D152}"/>
                </a:ext>
              </a:extLst>
            </p:cNvPr>
            <p:cNvSpPr/>
            <p:nvPr/>
          </p:nvSpPr>
          <p:spPr>
            <a:xfrm>
              <a:off x="4716063" y="4212789"/>
              <a:ext cx="1521913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Twistcallback</a:t>
              </a:r>
              <a:endParaRPr lang="zh-CN" altLang="en-US" sz="1100" dirty="0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4A279175-9F08-06EB-53FD-0A985DC2C71A}"/>
                </a:ext>
              </a:extLst>
            </p:cNvPr>
            <p:cNvSpPr/>
            <p:nvPr/>
          </p:nvSpPr>
          <p:spPr>
            <a:xfrm>
              <a:off x="4521931" y="4651396"/>
              <a:ext cx="1233214" cy="5934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Kalman Filter</a:t>
              </a:r>
              <a:endParaRPr lang="zh-CN" altLang="en-US" sz="1100" dirty="0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DD0CD22F-A7C8-9066-DDA4-91E4B972C1DC}"/>
                </a:ext>
              </a:extLst>
            </p:cNvPr>
            <p:cNvSpPr/>
            <p:nvPr/>
          </p:nvSpPr>
          <p:spPr>
            <a:xfrm>
              <a:off x="6294018" y="4714809"/>
              <a:ext cx="1077830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LaserScancallback</a:t>
              </a:r>
              <a:endParaRPr lang="zh-CN" altLang="en-US" sz="1100" dirty="0"/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B91BE91-90FE-9915-672E-D3545589EAF7}"/>
                </a:ext>
              </a:extLst>
            </p:cNvPr>
            <p:cNvSpPr/>
            <p:nvPr/>
          </p:nvSpPr>
          <p:spPr>
            <a:xfrm>
              <a:off x="4710600" y="5503872"/>
              <a:ext cx="844915" cy="4720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plot</a:t>
              </a:r>
              <a:endParaRPr lang="zh-CN" altLang="en-US" sz="1100" dirty="0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C63BC712-9768-186E-D546-C3FBC62E138D}"/>
                </a:ext>
              </a:extLst>
            </p:cNvPr>
            <p:cNvSpPr/>
            <p:nvPr/>
          </p:nvSpPr>
          <p:spPr>
            <a:xfrm>
              <a:off x="9191654" y="2237707"/>
              <a:ext cx="1847589" cy="14029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24EE20E4-1B65-6B2E-E841-EF45C0C86200}"/>
                </a:ext>
              </a:extLst>
            </p:cNvPr>
            <p:cNvSpPr/>
            <p:nvPr/>
          </p:nvSpPr>
          <p:spPr>
            <a:xfrm>
              <a:off x="10195823" y="2763799"/>
              <a:ext cx="169102" cy="17536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E8DEAE02-866A-901B-3786-0B5358708FB8}"/>
                </a:ext>
              </a:extLst>
            </p:cNvPr>
            <p:cNvSpPr/>
            <p:nvPr/>
          </p:nvSpPr>
          <p:spPr>
            <a:xfrm>
              <a:off x="6306973" y="5505672"/>
              <a:ext cx="1053975" cy="476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Modelstatecallback</a:t>
              </a:r>
              <a:endParaRPr lang="zh-CN" altLang="en-US" sz="1100" dirty="0"/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6B92E55B-BBDE-3508-80F0-8372A7620023}"/>
                </a:ext>
              </a:extLst>
            </p:cNvPr>
            <p:cNvSpPr txBox="1"/>
            <p:nvPr/>
          </p:nvSpPr>
          <p:spPr>
            <a:xfrm>
              <a:off x="3799858" y="2313574"/>
              <a:ext cx="2072444" cy="319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 driver(driver.py)</a:t>
              </a:r>
              <a:endParaRPr lang="zh-CN" altLang="en-US" sz="1050" dirty="0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A55AFB2D-730F-26A4-D40A-33740DCFE131}"/>
                </a:ext>
              </a:extLst>
            </p:cNvPr>
            <p:cNvSpPr/>
            <p:nvPr/>
          </p:nvSpPr>
          <p:spPr>
            <a:xfrm>
              <a:off x="3909858" y="2585883"/>
              <a:ext cx="867937" cy="52633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Twist</a:t>
              </a:r>
            </a:p>
            <a:p>
              <a:pPr algn="ctr"/>
              <a:r>
                <a:rPr lang="en-US" altLang="zh-CN" sz="1100" dirty="0"/>
                <a:t>callback</a:t>
              </a:r>
              <a:endParaRPr lang="zh-CN" altLang="en-US" sz="1100" dirty="0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AA20CB3D-D615-D67A-5154-20192B7BD344}"/>
                </a:ext>
              </a:extLst>
            </p:cNvPr>
            <p:cNvSpPr/>
            <p:nvPr/>
          </p:nvSpPr>
          <p:spPr>
            <a:xfrm>
              <a:off x="4903081" y="2585883"/>
              <a:ext cx="1297757" cy="52633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Dynamic &amp; Discretization</a:t>
              </a:r>
              <a:endParaRPr lang="zh-CN" altLang="en-US" sz="1100" dirty="0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6BFC9951-4769-C201-4D97-8F0D4461C9D4}"/>
                </a:ext>
              </a:extLst>
            </p:cNvPr>
            <p:cNvSpPr/>
            <p:nvPr/>
          </p:nvSpPr>
          <p:spPr>
            <a:xfrm>
              <a:off x="6319697" y="2584703"/>
              <a:ext cx="1097134" cy="52751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Pub</a:t>
              </a:r>
            </a:p>
            <a:p>
              <a:pPr algn="ctr"/>
              <a:r>
                <a:rPr lang="en-US" altLang="zh-CN" sz="1100" dirty="0" err="1"/>
                <a:t>modelstate</a:t>
              </a:r>
              <a:endParaRPr lang="zh-CN" altLang="en-US" sz="1100" dirty="0"/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635E74FB-96D3-ED7C-DD06-1DA4E528B05A}"/>
                </a:ext>
              </a:extLst>
            </p:cNvPr>
            <p:cNvSpPr txBox="1"/>
            <p:nvPr/>
          </p:nvSpPr>
          <p:spPr>
            <a:xfrm>
              <a:off x="2627401" y="2596707"/>
              <a:ext cx="1208071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Geometry/twist</a:t>
              </a:r>
              <a:endParaRPr lang="zh-CN" altLang="en-US" sz="1000" dirty="0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5AD48BEE-9E66-0624-5D83-71545BBCD508}"/>
                </a:ext>
              </a:extLst>
            </p:cNvPr>
            <p:cNvSpPr txBox="1"/>
            <p:nvPr/>
          </p:nvSpPr>
          <p:spPr>
            <a:xfrm>
              <a:off x="10045333" y="2953063"/>
              <a:ext cx="957198" cy="319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</a:t>
              </a:r>
              <a:endParaRPr lang="zh-CN" altLang="en-US" sz="1050" dirty="0"/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57EBB035-171E-0C2F-1C69-A64FB0F1FA85}"/>
                </a:ext>
              </a:extLst>
            </p:cNvPr>
            <p:cNvSpPr txBox="1"/>
            <p:nvPr/>
          </p:nvSpPr>
          <p:spPr>
            <a:xfrm>
              <a:off x="486968" y="2470350"/>
              <a:ext cx="1377171" cy="319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 controller</a:t>
              </a:r>
              <a:endParaRPr lang="zh-CN" altLang="en-US" sz="1050" dirty="0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1ADB9A70-DD84-FE1A-629A-435BC1467503}"/>
                </a:ext>
              </a:extLst>
            </p:cNvPr>
            <p:cNvSpPr/>
            <p:nvPr/>
          </p:nvSpPr>
          <p:spPr>
            <a:xfrm>
              <a:off x="640244" y="2768442"/>
              <a:ext cx="1868296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Teleop/controller.py</a:t>
              </a:r>
              <a:endParaRPr lang="zh-CN" altLang="en-US" sz="1100" dirty="0"/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233E32F7-5F32-5ED8-DDD9-FAC487840A01}"/>
                </a:ext>
              </a:extLst>
            </p:cNvPr>
            <p:cNvSpPr txBox="1"/>
            <p:nvPr/>
          </p:nvSpPr>
          <p:spPr>
            <a:xfrm>
              <a:off x="1592426" y="3992608"/>
              <a:ext cx="883006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x_filtered</a:t>
              </a:r>
              <a:endParaRPr lang="zh-CN" altLang="en-US" sz="1000" dirty="0"/>
            </a:p>
          </p:txBody>
        </p:sp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DAF04B5E-8F60-4EEB-1408-030DF375091E}"/>
                </a:ext>
              </a:extLst>
            </p:cNvPr>
            <p:cNvCxnSpPr>
              <a:cxnSpLocks/>
              <a:stCxn id="5" idx="3"/>
              <a:endCxn id="61" idx="1"/>
            </p:cNvCxnSpPr>
            <p:nvPr/>
          </p:nvCxnSpPr>
          <p:spPr>
            <a:xfrm flipV="1">
              <a:off x="2708124" y="2849051"/>
              <a:ext cx="1201734" cy="158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直接箭头连接符 74">
              <a:extLst>
                <a:ext uri="{FF2B5EF4-FFF2-40B4-BE49-F238E27FC236}">
                  <a16:creationId xmlns:a16="http://schemas.microsoft.com/office/drawing/2014/main" id="{B84C546D-7CD8-3F72-FEB7-C39D8A69BADD}"/>
                </a:ext>
              </a:extLst>
            </p:cNvPr>
            <p:cNvCxnSpPr>
              <a:cxnSpLocks/>
              <a:stCxn id="61" idx="3"/>
              <a:endCxn id="62" idx="1"/>
            </p:cNvCxnSpPr>
            <p:nvPr/>
          </p:nvCxnSpPr>
          <p:spPr>
            <a:xfrm>
              <a:off x="4777795" y="2849051"/>
              <a:ext cx="1252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直接箭头连接符 75">
              <a:extLst>
                <a:ext uri="{FF2B5EF4-FFF2-40B4-BE49-F238E27FC236}">
                  <a16:creationId xmlns:a16="http://schemas.microsoft.com/office/drawing/2014/main" id="{D0C2DD46-EFFF-4F05-E32F-22DD67EA3DC1}"/>
                </a:ext>
              </a:extLst>
            </p:cNvPr>
            <p:cNvCxnSpPr>
              <a:cxnSpLocks/>
              <a:stCxn id="62" idx="3"/>
              <a:endCxn id="63" idx="1"/>
            </p:cNvCxnSpPr>
            <p:nvPr/>
          </p:nvCxnSpPr>
          <p:spPr>
            <a:xfrm flipV="1">
              <a:off x="6200838" y="2848461"/>
              <a:ext cx="118859" cy="5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直接箭头连接符 76">
              <a:extLst>
                <a:ext uri="{FF2B5EF4-FFF2-40B4-BE49-F238E27FC236}">
                  <a16:creationId xmlns:a16="http://schemas.microsoft.com/office/drawing/2014/main" id="{E242555F-D11D-74F1-1550-96C3BE170609}"/>
                </a:ext>
              </a:extLst>
            </p:cNvPr>
            <p:cNvCxnSpPr>
              <a:cxnSpLocks/>
              <a:stCxn id="63" idx="3"/>
              <a:endCxn id="57" idx="2"/>
            </p:cNvCxnSpPr>
            <p:nvPr/>
          </p:nvCxnSpPr>
          <p:spPr>
            <a:xfrm>
              <a:off x="7416831" y="2848461"/>
              <a:ext cx="2778992" cy="30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连接符: 肘形 77">
              <a:extLst>
                <a:ext uri="{FF2B5EF4-FFF2-40B4-BE49-F238E27FC236}">
                  <a16:creationId xmlns:a16="http://schemas.microsoft.com/office/drawing/2014/main" id="{BA90220D-2C72-38FD-106D-7FFC5BCBEF43}"/>
                </a:ext>
              </a:extLst>
            </p:cNvPr>
            <p:cNvCxnSpPr>
              <a:cxnSpLocks/>
              <a:stCxn id="57" idx="4"/>
              <a:endCxn id="46" idx="3"/>
            </p:cNvCxnSpPr>
            <p:nvPr/>
          </p:nvCxnSpPr>
          <p:spPr>
            <a:xfrm rot="5400000">
              <a:off x="7819047" y="2491965"/>
              <a:ext cx="2014129" cy="290852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连接符: 肘形 78">
              <a:extLst>
                <a:ext uri="{FF2B5EF4-FFF2-40B4-BE49-F238E27FC236}">
                  <a16:creationId xmlns:a16="http://schemas.microsoft.com/office/drawing/2014/main" id="{D0AC3293-A232-1220-B492-4930A0328667}"/>
                </a:ext>
              </a:extLst>
            </p:cNvPr>
            <p:cNvCxnSpPr>
              <a:cxnSpLocks/>
              <a:stCxn id="64" idx="2"/>
              <a:endCxn id="43" idx="0"/>
            </p:cNvCxnSpPr>
            <p:nvPr/>
          </p:nvCxnSpPr>
          <p:spPr>
            <a:xfrm rot="16200000" flipH="1">
              <a:off x="3701019" y="2436787"/>
              <a:ext cx="1306420" cy="224558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连接符: 肘形 79">
              <a:extLst>
                <a:ext uri="{FF2B5EF4-FFF2-40B4-BE49-F238E27FC236}">
                  <a16:creationId xmlns:a16="http://schemas.microsoft.com/office/drawing/2014/main" id="{35807F09-9C62-C0BD-618A-6EE9D69CEFC8}"/>
                </a:ext>
              </a:extLst>
            </p:cNvPr>
            <p:cNvCxnSpPr>
              <a:cxnSpLocks/>
              <a:stCxn id="44" idx="1"/>
              <a:endCxn id="5" idx="2"/>
            </p:cNvCxnSpPr>
            <p:nvPr/>
          </p:nvCxnSpPr>
          <p:spPr>
            <a:xfrm rot="10800000">
              <a:off x="1583697" y="3303757"/>
              <a:ext cx="2938234" cy="164436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04F27D7F-504A-0A6C-3F12-377A28303C3E}"/>
                </a:ext>
              </a:extLst>
            </p:cNvPr>
            <p:cNvSpPr txBox="1"/>
            <p:nvPr/>
          </p:nvSpPr>
          <p:spPr>
            <a:xfrm>
              <a:off x="8379366" y="1992406"/>
              <a:ext cx="1377171" cy="319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gazebo</a:t>
              </a:r>
              <a:endParaRPr lang="zh-CN" altLang="en-US" sz="1050" dirty="0"/>
            </a:p>
          </p:txBody>
        </p:sp>
        <p:cxnSp>
          <p:nvCxnSpPr>
            <p:cNvPr id="82" name="连接符: 肘形 81">
              <a:extLst>
                <a:ext uri="{FF2B5EF4-FFF2-40B4-BE49-F238E27FC236}">
                  <a16:creationId xmlns:a16="http://schemas.microsoft.com/office/drawing/2014/main" id="{EB9ADF73-7DAB-A5FE-0ACE-0382F5331A49}"/>
                </a:ext>
              </a:extLst>
            </p:cNvPr>
            <p:cNvCxnSpPr>
              <a:cxnSpLocks/>
              <a:stCxn id="57" idx="4"/>
              <a:endCxn id="59" idx="3"/>
            </p:cNvCxnSpPr>
            <p:nvPr/>
          </p:nvCxnSpPr>
          <p:spPr>
            <a:xfrm rot="5400000">
              <a:off x="7418166" y="2881946"/>
              <a:ext cx="2804991" cy="2919428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09D040F2-B8EF-183D-F946-73D23B6E69FC}"/>
                </a:ext>
              </a:extLst>
            </p:cNvPr>
            <p:cNvSpPr txBox="1"/>
            <p:nvPr/>
          </p:nvSpPr>
          <p:spPr>
            <a:xfrm>
              <a:off x="8055003" y="4643700"/>
              <a:ext cx="1990329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Sensor_msgs</a:t>
              </a:r>
              <a:r>
                <a:rPr lang="en-US" altLang="zh-CN" sz="1000" dirty="0"/>
                <a:t>/</a:t>
              </a:r>
              <a:r>
                <a:rPr lang="en-US" altLang="zh-CN" sz="1000" dirty="0" err="1"/>
                <a:t>LaserScan</a:t>
              </a:r>
              <a:endParaRPr lang="zh-CN" altLang="en-US" sz="1000" dirty="0"/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102352A5-BCD2-52BD-2777-922001015CFB}"/>
                </a:ext>
              </a:extLst>
            </p:cNvPr>
            <p:cNvSpPr txBox="1"/>
            <p:nvPr/>
          </p:nvSpPr>
          <p:spPr>
            <a:xfrm>
              <a:off x="8055003" y="5399010"/>
              <a:ext cx="1990329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gazebo_msgs</a:t>
              </a:r>
              <a:r>
                <a:rPr lang="en-US" altLang="zh-CN" sz="1000" dirty="0"/>
                <a:t>/</a:t>
              </a:r>
              <a:r>
                <a:rPr lang="en-US" altLang="zh-CN" sz="1000" dirty="0" err="1"/>
                <a:t>ModelState</a:t>
              </a:r>
              <a:endParaRPr lang="zh-CN" altLang="en-US" sz="1000" dirty="0"/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2474D236-4D66-D3B6-37BC-229605B7E989}"/>
                </a:ext>
              </a:extLst>
            </p:cNvPr>
            <p:cNvSpPr txBox="1"/>
            <p:nvPr/>
          </p:nvSpPr>
          <p:spPr>
            <a:xfrm>
              <a:off x="7423361" y="2578678"/>
              <a:ext cx="1990329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gazebo_msgs</a:t>
              </a:r>
              <a:r>
                <a:rPr lang="en-US" altLang="zh-CN" sz="1000" dirty="0"/>
                <a:t>/</a:t>
              </a:r>
              <a:r>
                <a:rPr lang="en-US" altLang="zh-CN" sz="1000" dirty="0" err="1"/>
                <a:t>ModelState</a:t>
              </a:r>
              <a:endParaRPr lang="zh-CN" altLang="en-US" sz="1000" dirty="0"/>
            </a:p>
          </p:txBody>
        </p: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B2F40DB6-02B4-F066-3239-BB227458497D}"/>
                </a:ext>
              </a:extLst>
            </p:cNvPr>
            <p:cNvSpPr txBox="1"/>
            <p:nvPr/>
          </p:nvSpPr>
          <p:spPr>
            <a:xfrm>
              <a:off x="5941854" y="4681828"/>
              <a:ext cx="481195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y</a:t>
              </a:r>
              <a:endParaRPr lang="zh-CN" altLang="en-US" sz="1000" dirty="0"/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5D27C2BB-9DFE-859A-B945-0FCE3EC6E809}"/>
                </a:ext>
              </a:extLst>
            </p:cNvPr>
            <p:cNvSpPr txBox="1"/>
            <p:nvPr/>
          </p:nvSpPr>
          <p:spPr>
            <a:xfrm>
              <a:off x="5635971" y="5657535"/>
              <a:ext cx="1077830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x_real</a:t>
              </a:r>
              <a:endParaRPr lang="zh-CN" altLang="en-US" sz="1000" dirty="0"/>
            </a:p>
          </p:txBody>
        </p:sp>
        <p:cxnSp>
          <p:nvCxnSpPr>
            <p:cNvPr id="88" name="直接箭头连接符 87">
              <a:extLst>
                <a:ext uri="{FF2B5EF4-FFF2-40B4-BE49-F238E27FC236}">
                  <a16:creationId xmlns:a16="http://schemas.microsoft.com/office/drawing/2014/main" id="{58429931-F657-318D-62F3-0F7AA17183FD}"/>
                </a:ext>
              </a:extLst>
            </p:cNvPr>
            <p:cNvCxnSpPr>
              <a:stCxn id="59" idx="1"/>
              <a:endCxn id="48" idx="3"/>
            </p:cNvCxnSpPr>
            <p:nvPr/>
          </p:nvCxnSpPr>
          <p:spPr>
            <a:xfrm flipH="1" flipV="1">
              <a:off x="5555514" y="5739906"/>
              <a:ext cx="751458" cy="42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连接符: 肘形 88">
              <a:extLst>
                <a:ext uri="{FF2B5EF4-FFF2-40B4-BE49-F238E27FC236}">
                  <a16:creationId xmlns:a16="http://schemas.microsoft.com/office/drawing/2014/main" id="{673C06D5-F64E-089A-7FE7-2F0590F625E6}"/>
                </a:ext>
              </a:extLst>
            </p:cNvPr>
            <p:cNvCxnSpPr>
              <a:cxnSpLocks/>
              <a:stCxn id="46" idx="2"/>
              <a:endCxn id="48" idx="0"/>
            </p:cNvCxnSpPr>
            <p:nvPr/>
          </p:nvCxnSpPr>
          <p:spPr>
            <a:xfrm rot="5400000">
              <a:off x="5826949" y="4497887"/>
              <a:ext cx="312095" cy="1699875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4E67EA6C-CC19-D708-9C64-379A876E08B4}"/>
                </a:ext>
              </a:extLst>
            </p:cNvPr>
            <p:cNvSpPr txBox="1"/>
            <p:nvPr/>
          </p:nvSpPr>
          <p:spPr>
            <a:xfrm>
              <a:off x="5462793" y="5256763"/>
              <a:ext cx="1077830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x_measured</a:t>
              </a:r>
              <a:endParaRPr lang="zh-CN" altLang="en-US" sz="1000" dirty="0"/>
            </a:p>
          </p:txBody>
        </p:sp>
        <p:cxnSp>
          <p:nvCxnSpPr>
            <p:cNvPr id="91" name="直接箭头连接符 90">
              <a:extLst>
                <a:ext uri="{FF2B5EF4-FFF2-40B4-BE49-F238E27FC236}">
                  <a16:creationId xmlns:a16="http://schemas.microsoft.com/office/drawing/2014/main" id="{A2B5964C-1986-2AFD-AFB6-BC96AA37AC0B}"/>
                </a:ext>
              </a:extLst>
            </p:cNvPr>
            <p:cNvCxnSpPr>
              <a:stCxn id="46" idx="1"/>
              <a:endCxn id="44" idx="3"/>
            </p:cNvCxnSpPr>
            <p:nvPr/>
          </p:nvCxnSpPr>
          <p:spPr>
            <a:xfrm flipH="1" flipV="1">
              <a:off x="5755145" y="4948117"/>
              <a:ext cx="538873" cy="51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连接符: 肘形 91">
              <a:extLst>
                <a:ext uri="{FF2B5EF4-FFF2-40B4-BE49-F238E27FC236}">
                  <a16:creationId xmlns:a16="http://schemas.microsoft.com/office/drawing/2014/main" id="{F167D9FB-0AAE-3E94-4CB5-8A01E079BF33}"/>
                </a:ext>
              </a:extLst>
            </p:cNvPr>
            <p:cNvCxnSpPr>
              <a:stCxn id="43" idx="2"/>
              <a:endCxn id="44" idx="0"/>
            </p:cNvCxnSpPr>
            <p:nvPr/>
          </p:nvCxnSpPr>
          <p:spPr>
            <a:xfrm rot="5400000">
              <a:off x="5219281" y="4393656"/>
              <a:ext cx="176997" cy="338482"/>
            </a:xfrm>
            <a:prstGeom prst="bentConnector3">
              <a:avLst/>
            </a:prstGeom>
            <a:ln>
              <a:headEnd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0EFC496C-4FD5-38D3-63BD-FCCF2C58D0AF}"/>
                </a:ext>
              </a:extLst>
            </p:cNvPr>
            <p:cNvSpPr txBox="1"/>
            <p:nvPr/>
          </p:nvSpPr>
          <p:spPr>
            <a:xfrm>
              <a:off x="5479954" y="4401046"/>
              <a:ext cx="481195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u</a:t>
              </a:r>
              <a:endParaRPr lang="zh-CN" altLang="en-US" sz="1000" dirty="0"/>
            </a:p>
          </p:txBody>
        </p:sp>
        <p:cxnSp>
          <p:nvCxnSpPr>
            <p:cNvPr id="94" name="连接符: 肘形 93">
              <a:extLst>
                <a:ext uri="{FF2B5EF4-FFF2-40B4-BE49-F238E27FC236}">
                  <a16:creationId xmlns:a16="http://schemas.microsoft.com/office/drawing/2014/main" id="{49B4C84D-4793-48A6-48FB-41A3AF4B231D}"/>
                </a:ext>
              </a:extLst>
            </p:cNvPr>
            <p:cNvCxnSpPr>
              <a:endCxn id="48" idx="1"/>
            </p:cNvCxnSpPr>
            <p:nvPr/>
          </p:nvCxnSpPr>
          <p:spPr>
            <a:xfrm>
              <a:off x="3835470" y="4950705"/>
              <a:ext cx="875130" cy="789201"/>
            </a:xfrm>
            <a:prstGeom prst="bentConnector3">
              <a:avLst>
                <a:gd name="adj1" fmla="val 27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B845379B-FC94-A944-65AD-6D49016CFBE8}"/>
                </a:ext>
              </a:extLst>
            </p:cNvPr>
            <p:cNvSpPr txBox="1"/>
            <p:nvPr/>
          </p:nvSpPr>
          <p:spPr>
            <a:xfrm>
              <a:off x="3787566" y="5262010"/>
              <a:ext cx="883006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err="1"/>
                <a:t>x_filtered</a:t>
              </a:r>
              <a:endParaRPr lang="zh-CN" altLang="en-US" sz="1000" dirty="0"/>
            </a:p>
          </p:txBody>
        </p:sp>
        <p:cxnSp>
          <p:nvCxnSpPr>
            <p:cNvPr id="96" name="直接箭头连接符 95">
              <a:extLst>
                <a:ext uri="{FF2B5EF4-FFF2-40B4-BE49-F238E27FC236}">
                  <a16:creationId xmlns:a16="http://schemas.microsoft.com/office/drawing/2014/main" id="{678DF96B-AECA-6903-82C7-61C43D689095}"/>
                </a:ext>
              </a:extLst>
            </p:cNvPr>
            <p:cNvCxnSpPr>
              <a:stCxn id="48" idx="2"/>
            </p:cNvCxnSpPr>
            <p:nvPr/>
          </p:nvCxnSpPr>
          <p:spPr>
            <a:xfrm flipH="1">
              <a:off x="5133057" y="5975939"/>
              <a:ext cx="1" cy="3246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7" name="文本框 96">
              <a:extLst>
                <a:ext uri="{FF2B5EF4-FFF2-40B4-BE49-F238E27FC236}">
                  <a16:creationId xmlns:a16="http://schemas.microsoft.com/office/drawing/2014/main" id="{553FFFD4-735C-501D-1AC1-4F6F199F47EF}"/>
                </a:ext>
              </a:extLst>
            </p:cNvPr>
            <p:cNvSpPr txBox="1"/>
            <p:nvPr/>
          </p:nvSpPr>
          <p:spPr>
            <a:xfrm>
              <a:off x="5133057" y="6047788"/>
              <a:ext cx="1077830" cy="309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figs</a:t>
              </a:r>
              <a:endParaRPr lang="zh-CN" altLang="en-US" sz="1000" dirty="0"/>
            </a:p>
          </p:txBody>
        </p:sp>
      </p:grpSp>
      <p:sp>
        <p:nvSpPr>
          <p:cNvPr id="99" name="文本占位符 4">
            <a:extLst>
              <a:ext uri="{FF2B5EF4-FFF2-40B4-BE49-F238E27FC236}">
                <a16:creationId xmlns:a16="http://schemas.microsoft.com/office/drawing/2014/main" id="{CA41552E-3035-C492-0BC6-66E7AA33074D}"/>
              </a:ext>
            </a:extLst>
          </p:cNvPr>
          <p:cNvSpPr txBox="1">
            <a:spLocks/>
          </p:cNvSpPr>
          <p:nvPr/>
        </p:nvSpPr>
        <p:spPr>
          <a:xfrm>
            <a:off x="5966812" y="928886"/>
            <a:ext cx="4543950" cy="50002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dirty="0">
                <a:solidFill>
                  <a:schemeClr val="tx1"/>
                </a:solidFill>
              </a:rPr>
              <a:t>使用</a:t>
            </a:r>
            <a:r>
              <a:rPr lang="en-US" altLang="zh-CN" dirty="0">
                <a:solidFill>
                  <a:schemeClr val="tx1"/>
                </a:solidFill>
              </a:rPr>
              <a:t>launch</a:t>
            </a:r>
            <a:r>
              <a:rPr lang="zh-CN" altLang="en-US" dirty="0">
                <a:solidFill>
                  <a:schemeClr val="tx1"/>
                </a:solidFill>
              </a:rPr>
              <a:t>文件启动工程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C49B595-9495-5E2E-E405-AAC25C186265}"/>
              </a:ext>
            </a:extLst>
          </p:cNvPr>
          <p:cNvSpPr/>
          <p:nvPr/>
        </p:nvSpPr>
        <p:spPr>
          <a:xfrm>
            <a:off x="3801649" y="4507154"/>
            <a:ext cx="3623312" cy="17379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799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858D6D6-2949-4448-A2D4-2BDED3FFD4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9BD058F-B0E7-4427-814B-9C8282B27936}"/>
              </a:ext>
            </a:extLst>
          </p:cNvPr>
          <p:cNvSpPr txBox="1"/>
          <p:nvPr/>
        </p:nvSpPr>
        <p:spPr>
          <a:xfrm>
            <a:off x="420738" y="818330"/>
            <a:ext cx="11180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solidFill>
                  <a:srgbClr val="000000"/>
                </a:solidFill>
                <a:latin typeface="Arial"/>
                <a:ea typeface="微软雅黑"/>
              </a:rPr>
              <a:t>KalmanFilter</a:t>
            </a:r>
            <a:r>
              <a:rPr lang="zh-CN" altLang="en-US" sz="1400" dirty="0">
                <a:solidFill>
                  <a:srgbClr val="000000"/>
                </a:solidFill>
                <a:latin typeface="Arial"/>
                <a:ea typeface="微软雅黑"/>
              </a:rPr>
              <a:t>类的初始化</a:t>
            </a:r>
            <a:endParaRPr lang="en-US" altLang="zh-CN" sz="1400" dirty="0">
              <a:solidFill>
                <a:srgbClr val="000000"/>
              </a:solidFill>
              <a:latin typeface="Arial"/>
              <a:ea typeface="微软雅黑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BB97988-CFFE-F914-6222-3F90817C77FD}"/>
              </a:ext>
            </a:extLst>
          </p:cNvPr>
          <p:cNvGrpSpPr/>
          <p:nvPr/>
        </p:nvGrpSpPr>
        <p:grpSpPr>
          <a:xfrm>
            <a:off x="427605" y="1268556"/>
            <a:ext cx="11199158" cy="5128531"/>
            <a:chOff x="515322" y="1066591"/>
            <a:chExt cx="11199158" cy="3814654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51C7340-4260-489C-352A-DBC343556723}"/>
                </a:ext>
              </a:extLst>
            </p:cNvPr>
            <p:cNvSpPr txBox="1"/>
            <p:nvPr/>
          </p:nvSpPr>
          <p:spPr>
            <a:xfrm>
              <a:off x="515621" y="1437005"/>
              <a:ext cx="5599430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class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KalmanFilter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(object):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__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init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__(self):</a:t>
              </a:r>
              <a:b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self.start_time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rospy.get_time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self.last_time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rospy.get_time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0      #sample times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4          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2          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self.mass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10    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self.u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None      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self.u_last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None      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self.x_predicted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None    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self.P_predicted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None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self.x_updated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np.zeros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([4,1])        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self.P_updated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np.eye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(4)      </a:t>
              </a:r>
            </a:p>
            <a:p>
              <a:br>
                <a:rPr lang="en-US" altLang="zh-CN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   </a:t>
              </a:r>
              <a:endParaRPr lang="zh-CN" altLang="en-US" sz="1800" dirty="0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32E1179-58A9-E8CC-77E0-A6B13E8943C1}"/>
                </a:ext>
              </a:extLst>
            </p:cNvPr>
            <p:cNvSpPr txBox="1"/>
            <p:nvPr/>
          </p:nvSpPr>
          <p:spPr>
            <a:xfrm>
              <a:off x="515322" y="1066591"/>
              <a:ext cx="56000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B7E0DC8-C001-4888-6F1C-AFD2A96E13D9}"/>
                </a:ext>
              </a:extLst>
            </p:cNvPr>
            <p:cNvSpPr txBox="1"/>
            <p:nvPr/>
          </p:nvSpPr>
          <p:spPr>
            <a:xfrm>
              <a:off x="6115050" y="1437005"/>
              <a:ext cx="5599430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KalmanFilter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类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构造函数，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采样次数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x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的维数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y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的维数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假设机器人的质量，与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driver.py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一致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控制信号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上一时刻的控制信号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KF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中的预测值</a:t>
              </a: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KF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中的更新值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5ABAE7D-19F7-E050-6D55-3686EDFFC8EA}"/>
                </a:ext>
              </a:extLst>
            </p:cNvPr>
            <p:cNvSpPr txBox="1"/>
            <p:nvPr/>
          </p:nvSpPr>
          <p:spPr>
            <a:xfrm>
              <a:off x="6115350" y="1066591"/>
              <a:ext cx="55991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648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858D6D6-2949-4448-A2D4-2BDED3FFD4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2A3F169-0F37-DD2A-4346-CC7602E2F5FE}"/>
              </a:ext>
            </a:extLst>
          </p:cNvPr>
          <p:cNvGrpSpPr/>
          <p:nvPr/>
        </p:nvGrpSpPr>
        <p:grpSpPr>
          <a:xfrm>
            <a:off x="496421" y="1126107"/>
            <a:ext cx="11199157" cy="5557970"/>
            <a:chOff x="515322" y="1066591"/>
            <a:chExt cx="11199157" cy="3814654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0F538B5-0E02-7ED9-AA6A-218FFF1AEE09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lvl="2"/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self.A_tilde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……</a:t>
              </a:r>
            </a:p>
            <a:p>
              <a:pPr lvl="2"/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self.B_tilde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……</a:t>
              </a:r>
            </a:p>
            <a:p>
              <a:pPr lvl="2"/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self.C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……</a:t>
              </a:r>
            </a:p>
            <a:p>
              <a:pPr lvl="2"/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self.Q_tilde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self.R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([[0.008**2, 0],[0, 0.008**2]])	</a:t>
              </a:r>
              <a:b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self.A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None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self.B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None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self.Q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None</a:t>
              </a:r>
              <a:b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self.plot_N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=150     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self.x_real_store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[]      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self.x_filter_store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[]        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self.x_measure_store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[]      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self.innovation_store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=[]      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rospy.Subscriber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('/robot/control', Twist,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self.callback_twist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rospy.Subscriber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(‘/robot/observe',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LaserScan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self.callback_laserscan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rospy.Subscriber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('gazebo/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set_model_state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',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ModelState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self.callback_state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CN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</a:t>
              </a:r>
              <a:endParaRPr lang="en-US" altLang="zh-CN" sz="1400" dirty="0">
                <a:solidFill>
                  <a:srgbClr val="000000"/>
                </a:solidFill>
                <a:latin typeface="Arial"/>
                <a:ea typeface="微软雅黑"/>
              </a:endParaRPr>
            </a:p>
            <a:p>
              <a:r>
                <a:rPr lang="en-US" altLang="zh-CN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 </a:t>
              </a:r>
              <a:endParaRPr lang="zh-CN" altLang="en-US" sz="1800" dirty="0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73707924-D722-F6EB-321B-8B6921CFA61C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D535665-C989-8954-CFC3-FD7BC44A310C}"/>
                </a:ext>
              </a:extLst>
            </p:cNvPr>
            <p:cNvSpPr txBox="1"/>
            <p:nvPr/>
          </p:nvSpPr>
          <p:spPr>
            <a:xfrm>
              <a:off x="7225793" y="1437005"/>
              <a:ext cx="4488685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A,B,C,Q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等参数的初始化，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采样点达到</a:t>
              </a:r>
              <a:r>
                <a:rPr lang="en-US" altLang="zh-CN" sz="1600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plot_N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个点，将结果存储为图像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保存真实值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,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以作绘图使用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保存滤波后值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保存测量值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保存新息值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分别订阅控制信号、雷达测量信号和机器人的真实位置信号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F10ACF0-19F8-9778-0A9C-7260E190C83D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8345FDD0-8D2E-5589-4CA0-3E4413A2ABFD}"/>
              </a:ext>
            </a:extLst>
          </p:cNvPr>
          <p:cNvSpPr txBox="1"/>
          <p:nvPr/>
        </p:nvSpPr>
        <p:spPr>
          <a:xfrm>
            <a:off x="420738" y="818330"/>
            <a:ext cx="11180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solidFill>
                  <a:srgbClr val="000000"/>
                </a:solidFill>
                <a:latin typeface="Arial"/>
                <a:ea typeface="微软雅黑"/>
              </a:rPr>
              <a:t>KalmanFilter</a:t>
            </a:r>
            <a:r>
              <a:rPr lang="zh-CN" altLang="en-US" sz="1400" dirty="0">
                <a:solidFill>
                  <a:srgbClr val="000000"/>
                </a:solidFill>
                <a:latin typeface="Arial"/>
                <a:ea typeface="微软雅黑"/>
              </a:rPr>
              <a:t>类的初始化</a:t>
            </a:r>
            <a:endParaRPr lang="en-US" altLang="zh-CN" sz="1400" dirty="0">
              <a:solidFill>
                <a:srgbClr val="000000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4261970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预测与更新，对应</a:t>
            </a:r>
            <a:r>
              <a:rPr lang="en-US" altLang="zh-CN" dirty="0">
                <a:solidFill>
                  <a:schemeClr val="tx1"/>
                </a:solidFill>
              </a:rPr>
              <a:t>Kalman Filter</a:t>
            </a:r>
            <a:r>
              <a:rPr lang="zh-CN" altLang="en-US" dirty="0">
                <a:solidFill>
                  <a:schemeClr val="tx1"/>
                </a:solidFill>
              </a:rPr>
              <a:t>理论与代码转化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64802" y="1544472"/>
            <a:ext cx="11199157" cy="4405391"/>
            <a:chOff x="515322" y="1066591"/>
            <a:chExt cx="11199157" cy="3814654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prediction_step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u):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self.x_predicted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self.P_predicted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</a:t>
              </a:r>
            </a:p>
            <a:p>
              <a:pPr lvl="1"/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update_step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(self, y):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innovation = 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lambda_t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kalman_gain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self.x_updated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self.P_updated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self.innovation_store.append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rospy.get_time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(),innovation[0][0],innovation[1][0]))    </a:t>
              </a:r>
            </a:p>
            <a:p>
              <a:endPara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225793" y="1437005"/>
              <a:ext cx="4488685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预测函数，对应于之前课程所学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lec4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更新函数，对应于之前课程所学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lec4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存储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innovation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以作绘图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8956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离散化函数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64802" y="1544472"/>
            <a:ext cx="11199157" cy="4405391"/>
            <a:chOff x="515322" y="1066591"/>
            <a:chExt cx="11199157" cy="3814654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discretization(self, dt):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n, m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self.B_tilde.shape</a:t>
              </a: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tmp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np.hstack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self.A_tilde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self.B_tilde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tmp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np.vstack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tmp,np.zeros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((m, n + m))))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tmp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lnr.expm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tmp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*dt)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self.A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tmp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[:n, :n]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self.B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tmp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[:n, n:n+m]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q_1, q_2, q_3, q_4, q_5 = ……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q_6, q_7, q_8, q_9, q_10 = ……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self.Q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……</a:t>
              </a:r>
              <a:endPara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225793" y="1437005"/>
              <a:ext cx="4488685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离散化函数，计算离散化的系统矩阵。与上节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课相同，这里不再重复。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1509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64214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响应函数，对应采样不一致的离散化处理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58539" y="1054071"/>
            <a:ext cx="11199157" cy="5760271"/>
            <a:chOff x="515322" y="1066591"/>
            <a:chExt cx="11199157" cy="381401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callback_twist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self,Twist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):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current_time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rospy.get_time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dt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current_time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-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self.last_time</a:t>
              </a: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self.discretization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(dt)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self.u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self.u_last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…	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…</a:t>
              </a:r>
            </a:p>
            <a:p>
              <a:pPr lvl="1"/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self.last_time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current_time</a:t>
              </a: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callback_laserscan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self,LaserScan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current_time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rospy.get_time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y = …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	…			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	…						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	…						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+= 1</a:t>
              </a:r>
              <a:b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if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self.N%self.plot_N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==0 and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self.plot_N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&gt;0: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self.visualization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self.plot_N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def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callback_state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self,ModelState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current_time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rospy.get_time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self.x_real_store.append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(……)</a:t>
              </a:r>
            </a:p>
            <a:p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pPr lvl="1"/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  <a:p>
              <a:pPr lvl="1"/>
              <a:endPara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190147" y="1437006"/>
              <a:ext cx="4524331" cy="3443604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控制响应函数，将控制信号转为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u</a:t>
              </a: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考虑课程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lec4.4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所讲的频率不一致问题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执行对应的滤波过程，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观测响应函数，将观测信号转为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y</a:t>
              </a: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考虑课程</a:t>
              </a:r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lec4.4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所讲的频率不一致问题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执行对应的滤波过程，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待补全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采样数到达对应数量时执行可视化结果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真值响应函数，将真值记录以做可视化，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85417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可视化函数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64802" y="1544471"/>
            <a:ext cx="11199157" cy="4837539"/>
            <a:chOff x="515322" y="1066591"/>
            <a:chExt cx="11199157" cy="381401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def visualization(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self,N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rospy.loginfo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("visualizing "+str(N))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x_filtered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self.x_filter_store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)[:, 1:]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   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x_filtered_time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self.x_filter_store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)[:, 0]  </a:t>
              </a:r>
              <a:b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x_true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self.x_real_store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)[:, 1:]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x_true_time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self.x_real_store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)[:, 0]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x_measure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self.x_measure_store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)[:, 1:]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x_measure_time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self.x_measure_store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)[:, 0]</a:t>
              </a:r>
            </a:p>
            <a:p>
              <a:b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inno_x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self.innovation_store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)[:, 1]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inno_y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self.innovation_store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)[:, 2]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inno_time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=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np.array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self.innovation_store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)[:, 0]</a:t>
              </a:r>
            </a:p>
            <a:p>
              <a:r>
                <a:rPr lang="en-US" altLang="zh-CN" sz="16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   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……</a:t>
              </a:r>
              <a:endParaRPr lang="en-US" altLang="zh-C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190147" y="1437006"/>
              <a:ext cx="4524331" cy="3443604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可视化函数，将存储的各种值以图像存储，观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测滤波器的效果。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已完成，但需要将存储路径改为各自的路径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可以自定义观察的参数，得到不同的图像</a:t>
              </a:r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4096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perception.py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主函数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53B456BC-5724-24F7-0942-0DAD92F29898}"/>
              </a:ext>
            </a:extLst>
          </p:cNvPr>
          <p:cNvGrpSpPr/>
          <p:nvPr/>
        </p:nvGrpSpPr>
        <p:grpSpPr>
          <a:xfrm>
            <a:off x="364802" y="1544471"/>
            <a:ext cx="11199157" cy="3553623"/>
            <a:chOff x="515322" y="1066591"/>
            <a:chExt cx="11199157" cy="2801752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77630EC-75E1-3A57-8BA7-390D74483758}"/>
                </a:ext>
              </a:extLst>
            </p:cNvPr>
            <p:cNvSpPr txBox="1"/>
            <p:nvPr/>
          </p:nvSpPr>
          <p:spPr>
            <a:xfrm>
              <a:off x="515620" y="1437005"/>
              <a:ext cx="6710173" cy="2431338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if __name__ == '__main__':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try: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rospy.init_node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('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kalman_filter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', anonymous=True)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kf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KalmanFilter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rospy.spin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()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except </a:t>
              </a:r>
              <a:r>
                <a:rPr lang="en-US" altLang="zh-CN" sz="1600" dirty="0" err="1">
                  <a:solidFill>
                    <a:srgbClr val="0070C0"/>
                  </a:solidFill>
                  <a:latin typeface="Consolas" panose="020B0609020204030204" pitchFamily="49" charset="0"/>
                </a:rPr>
                <a:t>rospy.ROSInterruptException</a:t>
              </a:r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  <a:t>        pass</a:t>
              </a:r>
            </a:p>
            <a:p>
              <a:br>
                <a:rPr lang="en-US" altLang="zh-CN" sz="1600" dirty="0">
                  <a:solidFill>
                    <a:srgbClr val="0070C0"/>
                  </a:solidFill>
                  <a:latin typeface="Consolas" panose="020B0609020204030204" pitchFamily="49" charset="0"/>
                </a:rPr>
              </a:br>
              <a:endParaRPr lang="en-US" altLang="zh-CN" sz="1600" dirty="0">
                <a:solidFill>
                  <a:srgbClr val="0070C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5B95B07-88E5-A778-06D3-BB140E64F509}"/>
                </a:ext>
              </a:extLst>
            </p:cNvPr>
            <p:cNvSpPr txBox="1"/>
            <p:nvPr/>
          </p:nvSpPr>
          <p:spPr>
            <a:xfrm>
              <a:off x="515322" y="1066591"/>
              <a:ext cx="6710173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BF42724-6EEE-3CDE-94B4-1853DF8488FE}"/>
                </a:ext>
              </a:extLst>
            </p:cNvPr>
            <p:cNvSpPr txBox="1"/>
            <p:nvPr/>
          </p:nvSpPr>
          <p:spPr>
            <a:xfrm>
              <a:off x="7190147" y="1437006"/>
              <a:ext cx="4524331" cy="2431337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sz="1600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主函数，</a:t>
              </a:r>
              <a:r>
                <a:rPr lang="zh-CN" altLang="en-US" sz="1600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sz="1600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161984E-8319-3844-88A3-1FF87C930F9A}"/>
                </a:ext>
              </a:extLst>
            </p:cNvPr>
            <p:cNvSpPr txBox="1"/>
            <p:nvPr/>
          </p:nvSpPr>
          <p:spPr>
            <a:xfrm>
              <a:off x="7225793" y="1066591"/>
              <a:ext cx="4488686" cy="2746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2009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cylinder.world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这个文件有几个需要注意的地方，与代码对应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7705128-8A97-43A8-000F-425BF2D59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247" y="1359523"/>
            <a:ext cx="5225313" cy="151017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C2195C7-7702-5320-07BE-2787F3ADB16B}"/>
              </a:ext>
            </a:extLst>
          </p:cNvPr>
          <p:cNvSpPr txBox="1"/>
          <p:nvPr/>
        </p:nvSpPr>
        <p:spPr>
          <a:xfrm>
            <a:off x="7027101" y="1566102"/>
            <a:ext cx="4340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这里代表观测噪声的标准差是</a:t>
            </a:r>
            <a:r>
              <a:rPr lang="en-US" altLang="zh-CN" dirty="0"/>
              <a:t>0.008</a:t>
            </a:r>
          </a:p>
          <a:p>
            <a:r>
              <a:rPr lang="zh-CN" altLang="en-US" dirty="0"/>
              <a:t>采样频率为</a:t>
            </a:r>
            <a:r>
              <a:rPr lang="en-US" altLang="zh-CN" dirty="0"/>
              <a:t>10hz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677630C-E43E-C9F4-45B7-EA27FA7C3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49" y="2964424"/>
            <a:ext cx="5990356" cy="80569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84FFF33-B67D-A769-956E-B2376C8E12DA}"/>
              </a:ext>
            </a:extLst>
          </p:cNvPr>
          <p:cNvSpPr txBox="1"/>
          <p:nvPr/>
        </p:nvSpPr>
        <p:spPr>
          <a:xfrm>
            <a:off x="7267183" y="3244334"/>
            <a:ext cx="434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发出的雷达帧</a:t>
            </a:r>
            <a:r>
              <a:rPr lang="en-US" altLang="zh-CN" dirty="0"/>
              <a:t>topic</a:t>
            </a:r>
            <a:r>
              <a:rPr lang="zh-CN" altLang="en-US" dirty="0"/>
              <a:t>为</a:t>
            </a:r>
            <a:r>
              <a:rPr lang="en-US" altLang="zh-CN" dirty="0"/>
              <a:t>/robot/observe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3118EBC-802E-9276-4D0B-D65B6F926F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0000"/>
          <a:stretch/>
        </p:blipFill>
        <p:spPr>
          <a:xfrm>
            <a:off x="1702783" y="3897238"/>
            <a:ext cx="3680776" cy="154806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CCFC7017-F03C-F1F8-5A05-586CE4B1F2D1}"/>
              </a:ext>
            </a:extLst>
          </p:cNvPr>
          <p:cNvSpPr txBox="1"/>
          <p:nvPr/>
        </p:nvSpPr>
        <p:spPr>
          <a:xfrm>
            <a:off x="6743177" y="4366263"/>
            <a:ext cx="43402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墙体厚</a:t>
            </a:r>
            <a:r>
              <a:rPr lang="en-US" altLang="zh-CN" dirty="0"/>
              <a:t>0.2m</a:t>
            </a:r>
            <a:r>
              <a:rPr lang="zh-CN" altLang="en-US" dirty="0"/>
              <a:t>，长度</a:t>
            </a:r>
            <a:r>
              <a:rPr lang="en-US" altLang="zh-CN" dirty="0"/>
              <a:t>10.4</a:t>
            </a:r>
            <a:r>
              <a:rPr lang="zh-CN" altLang="en-US" dirty="0"/>
              <a:t>，位置在</a:t>
            </a:r>
            <a:r>
              <a:rPr lang="en-US" altLang="zh-CN" dirty="0"/>
              <a:t>(-5.1, 0)</a:t>
            </a:r>
          </a:p>
          <a:p>
            <a:r>
              <a:rPr lang="zh-CN" altLang="en-US" dirty="0"/>
              <a:t>因此</a:t>
            </a:r>
            <a:r>
              <a:rPr lang="en-US" altLang="zh-CN" dirty="0"/>
              <a:t>4</a:t>
            </a:r>
            <a:r>
              <a:rPr lang="zh-CN" altLang="en-US" dirty="0"/>
              <a:t>个这样的墙体围成了内部空间为</a:t>
            </a:r>
            <a:r>
              <a:rPr lang="en-US" altLang="zh-CN" dirty="0"/>
              <a:t>10*10</a:t>
            </a:r>
            <a:r>
              <a:rPr lang="zh-CN" altLang="en-US" dirty="0"/>
              <a:t>的房间，计算观测矩阵时会使用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B24CC43-91DB-BFDB-A15D-C1FBE8129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3451" y="5629954"/>
            <a:ext cx="3520107" cy="36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389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实验演示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687063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启动及效果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3" name="TurboVNC_ node075.pi.sjtu.edu.cn_4 (stu1529) - noVNC 和另外 4 个页面 - 个人 - Microsoft​ Edge 2023-03-11 18-06-35">
            <a:hlinkClick r:id="" action="ppaction://media"/>
            <a:extLst>
              <a:ext uri="{FF2B5EF4-FFF2-40B4-BE49-F238E27FC236}">
                <a16:creationId xmlns:a16="http://schemas.microsoft.com/office/drawing/2014/main" id="{5AE8EE86-3043-E6AC-2C82-278D6B2953A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186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1700" y="1196651"/>
            <a:ext cx="9926872" cy="543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3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032" y="1663620"/>
            <a:ext cx="11568144" cy="332800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理解功能包的体系结构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理解各部分的实现方法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根据课程所学补全代码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*</a:t>
            </a:r>
            <a:r>
              <a:rPr lang="zh-CN" altLang="en-US" dirty="0">
                <a:solidFill>
                  <a:schemeClr val="tx1"/>
                </a:solidFill>
              </a:rPr>
              <a:t>设计</a:t>
            </a:r>
            <a:r>
              <a:rPr lang="en-US" altLang="zh-CN" dirty="0">
                <a:solidFill>
                  <a:schemeClr val="tx1"/>
                </a:solidFill>
              </a:rPr>
              <a:t>controller</a:t>
            </a:r>
            <a:r>
              <a:rPr lang="zh-CN" altLang="en-US" dirty="0">
                <a:solidFill>
                  <a:schemeClr val="tx1"/>
                </a:solidFill>
              </a:rPr>
              <a:t>使机器人走一个新的轨迹，如果可以的话加入</a:t>
            </a:r>
            <a:r>
              <a:rPr lang="en-US" altLang="zh-CN" dirty="0" err="1">
                <a:solidFill>
                  <a:schemeClr val="tx1"/>
                </a:solidFill>
              </a:rPr>
              <a:t>pid</a:t>
            </a:r>
            <a:r>
              <a:rPr lang="zh-CN" altLang="en-US" dirty="0">
                <a:solidFill>
                  <a:schemeClr val="tx1"/>
                </a:solidFill>
              </a:rPr>
              <a:t>反馈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协作调试代码，给出能反映滤波效果的图像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撰写实验报告</a:t>
            </a:r>
            <a:endParaRPr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790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90F8198-0746-4D8C-88B8-F8D0EE311B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系统整体框图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5E9908F-D277-42F0-B445-72EF69C9DE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0766" y="1217648"/>
            <a:ext cx="4453360" cy="5214467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perception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部分对应于</a:t>
            </a: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lec4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的</a:t>
            </a: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KF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，负责融合预测值与测量值，获得更接近真实值的滤波值</a:t>
            </a:r>
            <a:endParaRPr lang="en-US" altLang="zh-CN" sz="1800" dirty="0">
              <a:solidFill>
                <a:schemeClr val="tx1"/>
              </a:solidFill>
              <a:latin typeface="SourceSansPro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Robot driver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部分对应于课程中的质点动力学部分，作用是将控制信号转为</a:t>
            </a: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gazebo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中机器人的移动</a:t>
            </a:r>
            <a:endParaRPr lang="en-US" altLang="zh-CN" sz="1800" dirty="0">
              <a:solidFill>
                <a:schemeClr val="tx1"/>
              </a:solidFill>
              <a:latin typeface="SourceSansPro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Robot controller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作为控制信号的发出者，通过编写控制程序给出控制序列实现</a:t>
            </a:r>
            <a:r>
              <a:rPr lang="en-US" altLang="zh-CN" sz="1800" dirty="0" err="1">
                <a:solidFill>
                  <a:schemeClr val="tx1"/>
                </a:solidFill>
                <a:latin typeface="SourceSansProRegular"/>
              </a:rPr>
              <a:t>pid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，与小海龟的</a:t>
            </a:r>
            <a:r>
              <a:rPr lang="en-US" altLang="zh-CN" sz="1800" dirty="0" err="1">
                <a:solidFill>
                  <a:schemeClr val="tx1"/>
                </a:solidFill>
                <a:latin typeface="SourceSansProRegular"/>
              </a:rPr>
              <a:t>pid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控制对应。也可以使用</a:t>
            </a:r>
            <a:r>
              <a:rPr lang="en-US" altLang="zh-CN" sz="1800" dirty="0" err="1">
                <a:solidFill>
                  <a:schemeClr val="tx1"/>
                </a:solidFill>
                <a:latin typeface="SourceSansProRegular"/>
              </a:rPr>
              <a:t>teleop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手动控制</a:t>
            </a:r>
            <a:endParaRPr lang="en-US" altLang="zh-CN" sz="1800" dirty="0">
              <a:solidFill>
                <a:schemeClr val="tx1"/>
              </a:solidFill>
              <a:latin typeface="SourceSansProRegular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Gazebo</a:t>
            </a:r>
            <a:r>
              <a:rPr lang="zh-CN" altLang="en-US" sz="1800" dirty="0">
                <a:solidFill>
                  <a:schemeClr val="tx1"/>
                </a:solidFill>
                <a:latin typeface="SourceSansProRegular"/>
              </a:rPr>
              <a:t>部分作为仿真环境，给出机器人移动与环境的交互并提供传感器的值</a:t>
            </a:r>
            <a:r>
              <a:rPr lang="en-US" altLang="zh-CN" sz="1800" dirty="0">
                <a:solidFill>
                  <a:schemeClr val="tx1"/>
                </a:solidFill>
                <a:latin typeface="SourceSansProRegular"/>
              </a:rPr>
              <a:t>				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zh-CN" altLang="en-US" sz="1800" dirty="0">
              <a:solidFill>
                <a:schemeClr val="tx1"/>
              </a:solidFill>
            </a:endParaRPr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92E02CD4-AD95-57DC-8997-C9347F833A21}"/>
              </a:ext>
            </a:extLst>
          </p:cNvPr>
          <p:cNvGrpSpPr/>
          <p:nvPr/>
        </p:nvGrpSpPr>
        <p:grpSpPr>
          <a:xfrm>
            <a:off x="4797469" y="2457253"/>
            <a:ext cx="7346055" cy="2735255"/>
            <a:chOff x="288857" y="1848357"/>
            <a:chExt cx="11416256" cy="4187506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C9FEF57-8186-798A-F911-73ABD33C3BCD}"/>
                </a:ext>
              </a:extLst>
            </p:cNvPr>
            <p:cNvSpPr/>
            <p:nvPr/>
          </p:nvSpPr>
          <p:spPr>
            <a:xfrm>
              <a:off x="296433" y="2369651"/>
              <a:ext cx="2248853" cy="87773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000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A64AE37E-17E1-B7FF-6DB2-7A11DB4F2147}"/>
                </a:ext>
              </a:extLst>
            </p:cNvPr>
            <p:cNvSpPr/>
            <p:nvPr/>
          </p:nvSpPr>
          <p:spPr>
            <a:xfrm>
              <a:off x="3502086" y="4119381"/>
              <a:ext cx="3949872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95A45BB-A114-D6F0-1F88-6803578A64EE}"/>
                </a:ext>
              </a:extLst>
            </p:cNvPr>
            <p:cNvSpPr/>
            <p:nvPr/>
          </p:nvSpPr>
          <p:spPr>
            <a:xfrm>
              <a:off x="3818766" y="2340717"/>
              <a:ext cx="3699013" cy="93176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0303412-FCB8-9531-0D00-F0F07A640738}"/>
                </a:ext>
              </a:extLst>
            </p:cNvPr>
            <p:cNvSpPr/>
            <p:nvPr/>
          </p:nvSpPr>
          <p:spPr>
            <a:xfrm>
              <a:off x="8385634" y="1848357"/>
              <a:ext cx="3319397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1C714AB-C146-825E-A37C-01AC2EF095E6}"/>
                </a:ext>
              </a:extLst>
            </p:cNvPr>
            <p:cNvSpPr txBox="1"/>
            <p:nvPr/>
          </p:nvSpPr>
          <p:spPr>
            <a:xfrm>
              <a:off x="3556364" y="4195972"/>
              <a:ext cx="953023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perception</a:t>
              </a:r>
              <a:endParaRPr lang="zh-CN" altLang="en-US" sz="700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8C969E1-9851-DA05-A75C-EE50897A6891}"/>
                </a:ext>
              </a:extLst>
            </p:cNvPr>
            <p:cNvSpPr/>
            <p:nvPr/>
          </p:nvSpPr>
          <p:spPr>
            <a:xfrm>
              <a:off x="4716064" y="4212788"/>
              <a:ext cx="1521913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err="1"/>
                <a:t>Twistcallback</a:t>
              </a:r>
              <a:endParaRPr lang="zh-CN" altLang="en-US" sz="800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398534C-9EBF-F1DE-0FD3-798600C35299}"/>
                </a:ext>
              </a:extLst>
            </p:cNvPr>
            <p:cNvSpPr/>
            <p:nvPr/>
          </p:nvSpPr>
          <p:spPr>
            <a:xfrm>
              <a:off x="4517392" y="4762971"/>
              <a:ext cx="1233214" cy="5934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Kalman Filter</a:t>
              </a:r>
              <a:endParaRPr lang="zh-CN" altLang="en-US" sz="800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4B2060A-B478-9AB0-C32B-A64780A34F0D}"/>
                </a:ext>
              </a:extLst>
            </p:cNvPr>
            <p:cNvSpPr/>
            <p:nvPr/>
          </p:nvSpPr>
          <p:spPr>
            <a:xfrm>
              <a:off x="6237976" y="4625713"/>
              <a:ext cx="1077830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err="1"/>
                <a:t>LaserScancallback</a:t>
              </a:r>
              <a:endParaRPr lang="zh-CN" altLang="en-US" sz="800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9900B172-0D91-2986-8171-C9D058AD6EC0}"/>
                </a:ext>
              </a:extLst>
            </p:cNvPr>
            <p:cNvSpPr/>
            <p:nvPr/>
          </p:nvSpPr>
          <p:spPr>
            <a:xfrm>
              <a:off x="5041760" y="5546147"/>
              <a:ext cx="692939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plot</a:t>
              </a:r>
              <a:endParaRPr lang="zh-CN" altLang="en-US" sz="800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77B0087-F268-3037-74A8-1CC46BB1740D}"/>
                </a:ext>
              </a:extLst>
            </p:cNvPr>
            <p:cNvSpPr/>
            <p:nvPr/>
          </p:nvSpPr>
          <p:spPr>
            <a:xfrm>
              <a:off x="9191655" y="2093658"/>
              <a:ext cx="1847589" cy="14029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49EBC5CB-CD93-775B-C95D-E6E90C3A0D18}"/>
                </a:ext>
              </a:extLst>
            </p:cNvPr>
            <p:cNvSpPr/>
            <p:nvPr/>
          </p:nvSpPr>
          <p:spPr>
            <a:xfrm>
              <a:off x="10195823" y="2619751"/>
              <a:ext cx="169103" cy="17536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54ACF57-5BE5-4030-B569-E6EA87CD45CC}"/>
                </a:ext>
              </a:extLst>
            </p:cNvPr>
            <p:cNvSpPr/>
            <p:nvPr/>
          </p:nvSpPr>
          <p:spPr>
            <a:xfrm>
              <a:off x="6235488" y="5330788"/>
              <a:ext cx="1053974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 err="1"/>
                <a:t>Modelstatecallback</a:t>
              </a:r>
              <a:endParaRPr lang="zh-CN" altLang="en-US" sz="800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1A79CD1-E756-D05E-28D9-6C87D1240472}"/>
                </a:ext>
              </a:extLst>
            </p:cNvPr>
            <p:cNvSpPr txBox="1"/>
            <p:nvPr/>
          </p:nvSpPr>
          <p:spPr>
            <a:xfrm>
              <a:off x="3799859" y="2313575"/>
              <a:ext cx="1377170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Robot driver</a:t>
              </a:r>
              <a:endParaRPr lang="zh-CN" altLang="en-US" sz="700" dirty="0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0F90F08-B25A-7AE1-AC24-D7D86BCBC655}"/>
                </a:ext>
              </a:extLst>
            </p:cNvPr>
            <p:cNvSpPr/>
            <p:nvPr/>
          </p:nvSpPr>
          <p:spPr>
            <a:xfrm>
              <a:off x="3909859" y="2585883"/>
              <a:ext cx="867937" cy="52633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Twist</a:t>
              </a:r>
            </a:p>
            <a:p>
              <a:pPr algn="ctr"/>
              <a:r>
                <a:rPr lang="en-US" altLang="zh-CN" sz="800" dirty="0"/>
                <a:t>callback</a:t>
              </a:r>
              <a:endParaRPr lang="zh-CN" altLang="en-US" sz="800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614A53D-0A7C-25B8-00F1-DFC48C6FE79D}"/>
                </a:ext>
              </a:extLst>
            </p:cNvPr>
            <p:cNvSpPr/>
            <p:nvPr/>
          </p:nvSpPr>
          <p:spPr>
            <a:xfrm>
              <a:off x="4903082" y="2585883"/>
              <a:ext cx="1297757" cy="52633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Dynamic &amp; Discretization</a:t>
              </a:r>
              <a:endParaRPr lang="zh-CN" altLang="en-US" sz="800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B551CAA3-BBE3-E422-7212-C9AEF1A64668}"/>
                </a:ext>
              </a:extLst>
            </p:cNvPr>
            <p:cNvSpPr/>
            <p:nvPr/>
          </p:nvSpPr>
          <p:spPr>
            <a:xfrm>
              <a:off x="6319697" y="2584703"/>
              <a:ext cx="1097133" cy="52751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Pub</a:t>
              </a:r>
            </a:p>
            <a:p>
              <a:pPr algn="ctr"/>
              <a:r>
                <a:rPr lang="en-US" altLang="zh-CN" sz="800" dirty="0" err="1"/>
                <a:t>modelstate</a:t>
              </a:r>
              <a:endParaRPr lang="zh-CN" altLang="en-US" sz="800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63309AD-DDF8-0196-A551-1E41A007186E}"/>
                </a:ext>
              </a:extLst>
            </p:cNvPr>
            <p:cNvSpPr txBox="1"/>
            <p:nvPr/>
          </p:nvSpPr>
          <p:spPr>
            <a:xfrm>
              <a:off x="9418839" y="2523207"/>
              <a:ext cx="1292270" cy="282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" dirty="0"/>
                <a:t>Control signal</a:t>
              </a:r>
              <a:endParaRPr lang="zh-CN" altLang="en-US" sz="600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271FA6FB-700E-9CDB-FD82-135E36313D7B}"/>
                </a:ext>
              </a:extLst>
            </p:cNvPr>
            <p:cNvSpPr txBox="1"/>
            <p:nvPr/>
          </p:nvSpPr>
          <p:spPr>
            <a:xfrm>
              <a:off x="2488543" y="2452529"/>
              <a:ext cx="1398322" cy="3533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00" dirty="0"/>
                <a:t>Control signal</a:t>
              </a:r>
              <a:endParaRPr lang="zh-CN" altLang="en-US" sz="9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2FB7F73-D425-5975-6F61-DBF02AD37F68}"/>
                </a:ext>
              </a:extLst>
            </p:cNvPr>
            <p:cNvSpPr txBox="1"/>
            <p:nvPr/>
          </p:nvSpPr>
          <p:spPr>
            <a:xfrm>
              <a:off x="10045331" y="2809015"/>
              <a:ext cx="957199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robot</a:t>
              </a:r>
              <a:endParaRPr lang="zh-CN" altLang="en-US" sz="700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33AC7692-696E-C131-43E9-1996433A0EB3}"/>
                </a:ext>
              </a:extLst>
            </p:cNvPr>
            <p:cNvSpPr txBox="1"/>
            <p:nvPr/>
          </p:nvSpPr>
          <p:spPr>
            <a:xfrm>
              <a:off x="9844628" y="2002725"/>
              <a:ext cx="1507363" cy="282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" b="0" dirty="0">
                  <a:effectLst/>
                  <a:latin typeface="Consolas" panose="020B0609020204030204" pitchFamily="49" charset="0"/>
                </a:rPr>
                <a:t>Sensor callback</a:t>
              </a:r>
              <a:endParaRPr lang="zh-CN" altLang="en-US" sz="600" dirty="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EE1EABE-5A64-A66C-F4DE-149F570CDF5B}"/>
                </a:ext>
              </a:extLst>
            </p:cNvPr>
            <p:cNvSpPr txBox="1"/>
            <p:nvPr/>
          </p:nvSpPr>
          <p:spPr>
            <a:xfrm>
              <a:off x="7444076" y="2519934"/>
              <a:ext cx="1097132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b="0" dirty="0" err="1">
                  <a:effectLst/>
                  <a:latin typeface="Consolas" panose="020B0609020204030204" pitchFamily="49" charset="0"/>
                </a:rPr>
                <a:t>ModelState</a:t>
              </a:r>
              <a:endParaRPr lang="zh-CN" altLang="en-US" sz="700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6040AB16-AD43-526F-64A9-8C8F2D036297}"/>
                </a:ext>
              </a:extLst>
            </p:cNvPr>
            <p:cNvSpPr txBox="1"/>
            <p:nvPr/>
          </p:nvSpPr>
          <p:spPr>
            <a:xfrm>
              <a:off x="288857" y="2418668"/>
              <a:ext cx="1377170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Robot controller</a:t>
              </a:r>
              <a:endParaRPr lang="zh-CN" altLang="en-US" sz="700" dirty="0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E716CB53-D443-ECB2-FE2E-49E7FF15BF42}"/>
                </a:ext>
              </a:extLst>
            </p:cNvPr>
            <p:cNvSpPr/>
            <p:nvPr/>
          </p:nvSpPr>
          <p:spPr>
            <a:xfrm>
              <a:off x="510891" y="2735318"/>
              <a:ext cx="1868295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Teleop/controller.py</a:t>
              </a:r>
              <a:endParaRPr lang="zh-CN" altLang="en-US" sz="800" dirty="0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F80AE43F-48C1-8C6B-FDE1-7C7D0324AB46}"/>
                </a:ext>
              </a:extLst>
            </p:cNvPr>
            <p:cNvSpPr/>
            <p:nvPr/>
          </p:nvSpPr>
          <p:spPr>
            <a:xfrm>
              <a:off x="296351" y="2369649"/>
              <a:ext cx="2248853" cy="87773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/>
                <a:t>Robot controller</a:t>
              </a: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5932B16B-6043-F7EB-0777-27CA77B1B980}"/>
                </a:ext>
              </a:extLst>
            </p:cNvPr>
            <p:cNvSpPr txBox="1"/>
            <p:nvPr/>
          </p:nvSpPr>
          <p:spPr>
            <a:xfrm>
              <a:off x="510891" y="3686257"/>
              <a:ext cx="1205677" cy="3533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00" dirty="0"/>
                <a:t>Callback</a:t>
              </a:r>
              <a:endParaRPr lang="zh-CN" altLang="en-US" sz="900" dirty="0"/>
            </a:p>
          </p:txBody>
        </p:sp>
        <p:cxnSp>
          <p:nvCxnSpPr>
            <p:cNvPr id="71" name="直接箭头连接符 70">
              <a:extLst>
                <a:ext uri="{FF2B5EF4-FFF2-40B4-BE49-F238E27FC236}">
                  <a16:creationId xmlns:a16="http://schemas.microsoft.com/office/drawing/2014/main" id="{718E5410-C841-A575-8A52-8D3DA10B6805}"/>
                </a:ext>
              </a:extLst>
            </p:cNvPr>
            <p:cNvCxnSpPr>
              <a:cxnSpLocks/>
              <a:stCxn id="13" idx="3"/>
              <a:endCxn id="15" idx="1"/>
            </p:cNvCxnSpPr>
            <p:nvPr/>
          </p:nvCxnSpPr>
          <p:spPr>
            <a:xfrm flipV="1">
              <a:off x="2545287" y="2806599"/>
              <a:ext cx="1273480" cy="19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直接箭头连接符 71">
              <a:extLst>
                <a:ext uri="{FF2B5EF4-FFF2-40B4-BE49-F238E27FC236}">
                  <a16:creationId xmlns:a16="http://schemas.microsoft.com/office/drawing/2014/main" id="{62245988-1693-2DBE-EBE6-2B75D4DF37DA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4777796" y="2849052"/>
              <a:ext cx="1252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926DAA38-FAD1-DAF3-C0FA-F0471558D2CA}"/>
                </a:ext>
              </a:extLst>
            </p:cNvPr>
            <p:cNvCxnSpPr>
              <a:cxnSpLocks/>
              <a:stCxn id="27" idx="3"/>
              <a:endCxn id="28" idx="1"/>
            </p:cNvCxnSpPr>
            <p:nvPr/>
          </p:nvCxnSpPr>
          <p:spPr>
            <a:xfrm flipV="1">
              <a:off x="6200839" y="2848461"/>
              <a:ext cx="118860" cy="5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0DA86C96-15DE-7E5C-47BE-9BFAF18C28FB}"/>
                </a:ext>
              </a:extLst>
            </p:cNvPr>
            <p:cNvCxnSpPr>
              <a:cxnSpLocks/>
              <a:stCxn id="15" idx="3"/>
              <a:endCxn id="81" idx="1"/>
            </p:cNvCxnSpPr>
            <p:nvPr/>
          </p:nvCxnSpPr>
          <p:spPr>
            <a:xfrm>
              <a:off x="7517780" y="2806599"/>
              <a:ext cx="86793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连接符: 肘形 74">
              <a:extLst>
                <a:ext uri="{FF2B5EF4-FFF2-40B4-BE49-F238E27FC236}">
                  <a16:creationId xmlns:a16="http://schemas.microsoft.com/office/drawing/2014/main" id="{6320427D-B4B4-06B6-F92D-726E301E0665}"/>
                </a:ext>
              </a:extLst>
            </p:cNvPr>
            <p:cNvCxnSpPr>
              <a:cxnSpLocks/>
              <a:stCxn id="23" idx="4"/>
              <a:endCxn id="79" idx="3"/>
            </p:cNvCxnSpPr>
            <p:nvPr/>
          </p:nvCxnSpPr>
          <p:spPr>
            <a:xfrm rot="5400000">
              <a:off x="7726806" y="2524053"/>
              <a:ext cx="2282508" cy="282463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连接符: 肘形 75">
              <a:extLst>
                <a:ext uri="{FF2B5EF4-FFF2-40B4-BE49-F238E27FC236}">
                  <a16:creationId xmlns:a16="http://schemas.microsoft.com/office/drawing/2014/main" id="{D37082F0-55C7-A86B-CB79-655C9409F8E7}"/>
                </a:ext>
              </a:extLst>
            </p:cNvPr>
            <p:cNvCxnSpPr>
              <a:cxnSpLocks/>
              <a:stCxn id="30" idx="2"/>
              <a:endCxn id="79" idx="0"/>
            </p:cNvCxnSpPr>
            <p:nvPr/>
          </p:nvCxnSpPr>
          <p:spPr>
            <a:xfrm rot="16200000" flipH="1">
              <a:off x="3677525" y="2316097"/>
              <a:ext cx="1313462" cy="229310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连接符: 肘形 76">
              <a:extLst>
                <a:ext uri="{FF2B5EF4-FFF2-40B4-BE49-F238E27FC236}">
                  <a16:creationId xmlns:a16="http://schemas.microsoft.com/office/drawing/2014/main" id="{162EA4EF-BDEA-E329-7458-74C030BB5F34}"/>
                </a:ext>
              </a:extLst>
            </p:cNvPr>
            <p:cNvCxnSpPr>
              <a:cxnSpLocks/>
              <a:stCxn id="19" idx="1"/>
              <a:endCxn id="13" idx="2"/>
            </p:cNvCxnSpPr>
            <p:nvPr/>
          </p:nvCxnSpPr>
          <p:spPr>
            <a:xfrm rot="10800000">
              <a:off x="1420861" y="3247389"/>
              <a:ext cx="3096531" cy="181230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1B805D0E-8B6F-8DBF-F8F0-C78A1F11C777}"/>
                </a:ext>
              </a:extLst>
            </p:cNvPr>
            <p:cNvSpPr txBox="1"/>
            <p:nvPr/>
          </p:nvSpPr>
          <p:spPr>
            <a:xfrm>
              <a:off x="8379366" y="1848357"/>
              <a:ext cx="1377170" cy="30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00" dirty="0"/>
                <a:t>gazebo</a:t>
              </a:r>
              <a:endParaRPr lang="zh-CN" altLang="en-US" sz="700" dirty="0"/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3AEAAB04-53B2-5A6C-B7EA-21932D1D31AA}"/>
                </a:ext>
              </a:extLst>
            </p:cNvPr>
            <p:cNvSpPr/>
            <p:nvPr/>
          </p:nvSpPr>
          <p:spPr>
            <a:xfrm>
              <a:off x="3505872" y="4119381"/>
              <a:ext cx="3949872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perception</a:t>
              </a:r>
              <a:endParaRPr lang="zh-CN" altLang="en-US" sz="1100" dirty="0"/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56C0FAE4-8D63-46F5-6847-E78F899DD3B6}"/>
                </a:ext>
              </a:extLst>
            </p:cNvPr>
            <p:cNvSpPr/>
            <p:nvPr/>
          </p:nvSpPr>
          <p:spPr>
            <a:xfrm>
              <a:off x="3816449" y="2340717"/>
              <a:ext cx="3703060" cy="93477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Robot driver</a:t>
              </a:r>
              <a:endParaRPr lang="zh-CN" altLang="en-US" sz="1100" dirty="0"/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5BDE2308-B0DE-E0F8-FC26-B910F7DB450B}"/>
                </a:ext>
              </a:extLst>
            </p:cNvPr>
            <p:cNvSpPr/>
            <p:nvPr/>
          </p:nvSpPr>
          <p:spPr>
            <a:xfrm>
              <a:off x="8385716" y="1848357"/>
              <a:ext cx="3319397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gazebo</a:t>
              </a:r>
              <a:endParaRPr lang="zh-CN" altLang="en-US" sz="1100" dirty="0"/>
            </a:p>
          </p:txBody>
        </p:sp>
      </p:grpSp>
      <p:sp>
        <p:nvSpPr>
          <p:cNvPr id="89" name="文本框 88">
            <a:extLst>
              <a:ext uri="{FF2B5EF4-FFF2-40B4-BE49-F238E27FC236}">
                <a16:creationId xmlns:a16="http://schemas.microsoft.com/office/drawing/2014/main" id="{500D375A-B509-328A-621E-E9C8249EC8A0}"/>
              </a:ext>
            </a:extLst>
          </p:cNvPr>
          <p:cNvSpPr txBox="1"/>
          <p:nvPr/>
        </p:nvSpPr>
        <p:spPr>
          <a:xfrm>
            <a:off x="10090215" y="4319460"/>
            <a:ext cx="10821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/>
              <a:t>Sensor </a:t>
            </a:r>
            <a:r>
              <a:rPr lang="en-US" altLang="zh-CN" sz="900" dirty="0" err="1"/>
              <a:t>msgs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134053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项目文件结构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tx1"/>
                </a:solidFill>
              </a:rPr>
              <a:t>rospkg</a:t>
            </a:r>
            <a:r>
              <a:rPr lang="zh-CN" altLang="en-US" dirty="0">
                <a:solidFill>
                  <a:schemeClr val="tx1"/>
                </a:solidFill>
              </a:rPr>
              <a:t>的目录结构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zh-CN" altLang="en-US" dirty="0">
                <a:solidFill>
                  <a:schemeClr val="tx1"/>
                </a:solidFill>
              </a:rPr>
              <a:t>假设包的名称为</a:t>
            </a:r>
            <a:r>
              <a:rPr lang="en-US" altLang="zh-CN" dirty="0" err="1">
                <a:solidFill>
                  <a:schemeClr val="tx1"/>
                </a:solidFill>
              </a:rPr>
              <a:t>cylinder_robot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B5EC01-FFB4-BAE7-DF03-34606998EBE1}"/>
              </a:ext>
            </a:extLst>
          </p:cNvPr>
          <p:cNvSpPr txBox="1"/>
          <p:nvPr/>
        </p:nvSpPr>
        <p:spPr>
          <a:xfrm>
            <a:off x="311928" y="1460443"/>
            <a:ext cx="1128317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sz="1600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cylinder_robot</a:t>
            </a:r>
            <a:endParaRPr lang="en-US" altLang="zh-CN" sz="1600" b="0" dirty="0">
              <a:solidFill>
                <a:srgbClr val="0070C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	-script</a:t>
            </a:r>
          </a:p>
          <a:p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-driver.py	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将控制信号转变为机器人在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gazebo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中的状态改变</a:t>
            </a:r>
            <a:r>
              <a:rPr lang="zh-CN" alt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，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对应“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Robot driver”</a:t>
            </a:r>
          </a:p>
          <a:p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		-perception.py	# </a:t>
            </a:r>
            <a:r>
              <a:rPr lang="zh-CN" alt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对测量值与由控制信号和模型得到的预测值滤波，对应“</a:t>
            </a:r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perception</a:t>
            </a:r>
            <a:r>
              <a:rPr lang="zh-CN" alt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”</a:t>
            </a:r>
            <a:endParaRPr lang="en-US" altLang="zh-CN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		-controller.py	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产生控制信号序列，对应“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controller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”</a:t>
            </a:r>
            <a:endParaRPr lang="en-US" altLang="zh-CN" sz="1600" b="0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	-world</a:t>
            </a:r>
          </a:p>
          <a:p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cylinder.world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		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先前保存的带有机器人和房间的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world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文件</a:t>
            </a:r>
            <a:endParaRPr lang="en-US" altLang="zh-CN" sz="1600" b="0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	-config</a:t>
            </a:r>
          </a:p>
          <a:p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rvizConfig.rviz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	 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使用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rviz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打开可以发出控制信号的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teleop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，</a:t>
            </a:r>
            <a:r>
              <a:rPr lang="zh-CN" altLang="en-US" sz="1600" b="0" dirty="0">
                <a:solidFill>
                  <a:schemeClr val="accent3"/>
                </a:solidFill>
                <a:effectLst/>
                <a:latin typeface="Consolas" panose="020B0609020204030204" pitchFamily="49" charset="0"/>
              </a:rPr>
              <a:t>仅作为测试使用</a:t>
            </a:r>
            <a:endParaRPr lang="en-US" altLang="zh-CN" sz="1600" b="0" dirty="0">
              <a:solidFill>
                <a:schemeClr val="accent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	-launch</a:t>
            </a:r>
          </a:p>
          <a:p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sz="1600" b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runCylinder.launch</a:t>
            </a:r>
            <a:r>
              <a:rPr lang="en-US" altLang="zh-CN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	# </a:t>
            </a:r>
            <a:r>
              <a:rPr lang="zh-CN" altLang="en-US" sz="16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启动文件，将以上文件结合起来</a:t>
            </a:r>
            <a:endParaRPr lang="en-US" altLang="zh-CN" sz="1600" b="0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	</a:t>
            </a:r>
            <a:r>
              <a:rPr lang="en-US" altLang="zh-CN" sz="1600" dirty="0">
                <a:solidFill>
                  <a:srgbClr val="C586C0"/>
                </a:solidFill>
                <a:latin typeface="Consolas" panose="020B0609020204030204" pitchFamily="49" charset="0"/>
              </a:rPr>
              <a:t>-fig				</a:t>
            </a:r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# </a:t>
            </a:r>
            <a:r>
              <a:rPr lang="zh-CN" alt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存储轨迹、新息等体现滤波效果的结果图</a:t>
            </a:r>
            <a:endParaRPr lang="en-US" altLang="zh-CN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		-</a:t>
            </a:r>
            <a:b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r>
              <a:rPr lang="en-US" altLang="zh-CN" sz="1600" dirty="0">
                <a:solidFill>
                  <a:srgbClr val="00B050"/>
                </a:solidFill>
                <a:latin typeface="Consolas" panose="020B0609020204030204" pitchFamily="49" charset="0"/>
              </a:rPr>
              <a:t>		-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8100E81-23B0-524B-C14C-3D4465D176F9}"/>
              </a:ext>
            </a:extLst>
          </p:cNvPr>
          <p:cNvSpPr txBox="1"/>
          <p:nvPr/>
        </p:nvSpPr>
        <p:spPr>
          <a:xfrm>
            <a:off x="1169098" y="5498926"/>
            <a:ext cx="4997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如果一个一个启动是否显得太麻烦？</a:t>
            </a:r>
          </a:p>
        </p:txBody>
      </p:sp>
    </p:spTree>
    <p:extLst>
      <p:ext uri="{BB962C8B-B14F-4D97-AF65-F5344CB8AC3E}">
        <p14:creationId xmlns:p14="http://schemas.microsoft.com/office/powerpoint/2010/main" val="2706726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0633F7F-5636-4D11-64A0-FABF8F7D90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roslaunch</a:t>
            </a:r>
            <a:r>
              <a:rPr lang="zh-CN" altLang="en-US" dirty="0"/>
              <a:t>简介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CA0B20-3455-40F9-81BD-F6E9F0AD09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/>
              <a:t>为什么需要</a:t>
            </a:r>
            <a:r>
              <a:rPr lang="en-US" altLang="zh-CN" dirty="0"/>
              <a:t>launch</a:t>
            </a:r>
            <a:r>
              <a:rPr lang="zh-CN" altLang="en-US" dirty="0"/>
              <a:t>文件？</a:t>
            </a:r>
            <a:endParaRPr lang="en-US" altLang="zh-CN" dirty="0"/>
          </a:p>
          <a:p>
            <a:pPr lvl="1"/>
            <a:r>
              <a:rPr lang="zh-CN" altLang="en-US" dirty="0"/>
              <a:t>用</a:t>
            </a:r>
            <a:r>
              <a:rPr lang="en-US" altLang="zh-CN" dirty="0"/>
              <a:t>launch</a:t>
            </a:r>
            <a:r>
              <a:rPr lang="zh-CN" altLang="en-US" dirty="0"/>
              <a:t>文件来启动工程可以将需要的节点同时启动，不用再一个一个进行，提高了效率。里面还有很多参数灵活使用会带来非常高效的调试。</a:t>
            </a:r>
            <a:endParaRPr lang="en-US" altLang="zh-CN" dirty="0"/>
          </a:p>
          <a:p>
            <a:pPr lvl="1"/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dirty="0" err="1"/>
              <a:t>roslaunch</a:t>
            </a:r>
            <a:r>
              <a:rPr lang="zh-CN" altLang="en-US" dirty="0"/>
              <a:t>的概念：</a:t>
            </a:r>
            <a:endParaRPr lang="en-US" altLang="zh-CN" dirty="0"/>
          </a:p>
          <a:p>
            <a:pPr lvl="1"/>
            <a:r>
              <a:rPr lang="en-US" altLang="zh-CN" dirty="0"/>
              <a:t>launch </a:t>
            </a:r>
            <a:r>
              <a:rPr lang="zh-CN" altLang="en-US" dirty="0"/>
              <a:t>文件是一个 </a:t>
            </a:r>
            <a:r>
              <a:rPr lang="en-US" altLang="zh-CN" dirty="0"/>
              <a:t>XML </a:t>
            </a:r>
            <a:r>
              <a:rPr lang="zh-CN" altLang="en-US" dirty="0"/>
              <a:t>格式的文件，可以同时启动多个节点，还可以在参数服务器中设置参数。</a:t>
            </a:r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/>
              <a:t>注意：</a:t>
            </a:r>
            <a:r>
              <a:rPr lang="en-US" altLang="zh-CN" dirty="0" err="1"/>
              <a:t>roslaunch</a:t>
            </a:r>
            <a:r>
              <a:rPr lang="en-US" altLang="zh-CN" dirty="0"/>
              <a:t> </a:t>
            </a:r>
            <a:r>
              <a:rPr lang="zh-CN" altLang="en-US" dirty="0"/>
              <a:t>命令执行</a:t>
            </a:r>
            <a:r>
              <a:rPr lang="en-US" altLang="zh-CN" dirty="0"/>
              <a:t>launch</a:t>
            </a:r>
            <a:r>
              <a:rPr lang="zh-CN" altLang="en-US" dirty="0"/>
              <a:t>文件时，首先会判断是否启动了 </a:t>
            </a:r>
            <a:r>
              <a:rPr lang="en-US" altLang="zh-CN" dirty="0" err="1"/>
              <a:t>roscore</a:t>
            </a:r>
            <a:r>
              <a:rPr lang="en-US" altLang="zh-CN" dirty="0"/>
              <a:t>,</a:t>
            </a:r>
            <a:r>
              <a:rPr lang="zh-CN" altLang="en-US" dirty="0"/>
              <a:t>如果启动了，则不再启动，否则，会自动调用 </a:t>
            </a:r>
            <a:r>
              <a:rPr lang="en-US" altLang="zh-CN" dirty="0" err="1"/>
              <a:t>roscore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61377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runCylinder.launch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861955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启动上述节点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B5EC01-FFB4-BAE7-DF03-34606998EBE1}"/>
              </a:ext>
            </a:extLst>
          </p:cNvPr>
          <p:cNvSpPr txBox="1"/>
          <p:nvPr/>
        </p:nvSpPr>
        <p:spPr>
          <a:xfrm>
            <a:off x="311928" y="1460443"/>
            <a:ext cx="112831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&lt;!-- We resume the logic in </a:t>
            </a:r>
            <a:r>
              <a:rPr lang="en-US" altLang="zh-C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empty_world.launch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changing only the name of the world to be launched --&gt;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include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"$(find 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gazebo_ros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)/launch/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empty_world.launch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world_name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"$(find </a:t>
            </a:r>
            <a:r>
              <a:rPr lang="en-US" altLang="zh-CN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/worlds/</a:t>
            </a:r>
            <a:r>
              <a:rPr lang="en-US" altLang="zh-CN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cylinder.world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&lt;!-- Note: the </a:t>
            </a:r>
            <a:r>
              <a:rPr lang="en-US" altLang="zh-C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world_name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is with respect to GAZEBO_RESOURCE_PATH environmental variable --&gt;</a:t>
            </a:r>
          </a:p>
          <a:p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&lt;!– The following </a:t>
            </a:r>
            <a:r>
              <a:rPr lang="en-US" altLang="zh-CN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will be set at initialization --&gt;</a:t>
            </a:r>
            <a:r>
              <a:rPr lang="en-US" altLang="zh-CN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"paused"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use_sim_time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"true"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gui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"true"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"recording"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"debug"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include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pkg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rviz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rviz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rviz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"-d </a:t>
            </a:r>
            <a:r>
              <a:rPr lang="en-US" altLang="zh-CN" sz="1200" dirty="0">
                <a:solidFill>
                  <a:srgbClr val="CE9178"/>
                </a:solidFill>
                <a:latin typeface="Consolas" panose="020B0609020204030204" pitchFamily="49" charset="0"/>
              </a:rPr>
              <a:t>$(find </a:t>
            </a:r>
            <a:r>
              <a:rPr lang="en-US" altLang="zh-CN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dirty="0">
                <a:solidFill>
                  <a:srgbClr val="CE9178"/>
                </a:solidFill>
                <a:latin typeface="Consolas" panose="020B0609020204030204" pitchFamily="49" charset="0"/>
              </a:rPr>
              <a:t>)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/config/</a:t>
            </a:r>
            <a:r>
              <a:rPr lang="en-US" altLang="zh-CN" sz="1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rvizConfig.rviz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&lt;!– </a:t>
            </a:r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launch</a:t>
            </a:r>
            <a:r>
              <a:rPr lang="zh-CN" altLang="en-U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three</a:t>
            </a:r>
            <a:r>
              <a:rPr lang="zh-CN" altLang="en-U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python</a:t>
            </a:r>
            <a:r>
              <a:rPr lang="zh-CN" altLang="en-U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200" dirty="0">
                <a:solidFill>
                  <a:srgbClr val="6A9955"/>
                </a:solidFill>
                <a:latin typeface="Consolas" panose="020B0609020204030204" pitchFamily="49" charset="0"/>
              </a:rPr>
              <a:t>nodes</a:t>
            </a:r>
            <a:r>
              <a:rPr lang="en-US" altLang="zh-CN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--&gt;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pkg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"controller"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controller.py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"screen"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respawn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pkg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“driver"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driver.py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"screen"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respawn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node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pkg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cylinder_robot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“perception"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US" altLang="zh-CN" sz="12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perception.py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"screen"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respawn</a:t>
            </a:r>
            <a:r>
              <a:rPr lang="en-US" altLang="zh-CN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"false"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zh-CN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zh-CN" sz="12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CN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524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实验目标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9101" y="728272"/>
            <a:ext cx="4275285" cy="500022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机器人移动控制与定位实验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机器人移动控制（</a:t>
            </a:r>
            <a:r>
              <a:rPr lang="en-US" altLang="zh-CN" dirty="0">
                <a:solidFill>
                  <a:schemeClr val="tx1"/>
                </a:solidFill>
              </a:rPr>
              <a:t>driver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zh-CN" altLang="en-US" dirty="0">
                <a:solidFill>
                  <a:schemeClr val="tx1"/>
                </a:solidFill>
              </a:rPr>
              <a:t>机器人动力学模型及离散化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en-US" altLang="zh-CN" dirty="0">
                <a:solidFill>
                  <a:schemeClr val="tx1"/>
                </a:solidFill>
              </a:rPr>
              <a:t>Gazebo</a:t>
            </a:r>
            <a:r>
              <a:rPr lang="zh-CN" altLang="en-US" dirty="0">
                <a:solidFill>
                  <a:schemeClr val="tx1"/>
                </a:solidFill>
              </a:rPr>
              <a:t>机器人状态发布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BB3943D2-57D5-CD3B-16CB-99C49297213C}"/>
              </a:ext>
            </a:extLst>
          </p:cNvPr>
          <p:cNvGrpSpPr/>
          <p:nvPr/>
        </p:nvGrpSpPr>
        <p:grpSpPr>
          <a:xfrm>
            <a:off x="724336" y="2505251"/>
            <a:ext cx="10635582" cy="3624477"/>
            <a:chOff x="459270" y="1992406"/>
            <a:chExt cx="11245761" cy="4043457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3B6D8A28-1DC2-1A53-FD32-EE19F5E8DEFF}"/>
                </a:ext>
              </a:extLst>
            </p:cNvPr>
            <p:cNvSpPr/>
            <p:nvPr/>
          </p:nvSpPr>
          <p:spPr>
            <a:xfrm>
              <a:off x="459270" y="2426017"/>
              <a:ext cx="2248854" cy="87773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 dirty="0"/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06FB5502-5B37-F14A-520F-2EFE9F5E621E}"/>
                </a:ext>
              </a:extLst>
            </p:cNvPr>
            <p:cNvSpPr/>
            <p:nvPr/>
          </p:nvSpPr>
          <p:spPr>
            <a:xfrm>
              <a:off x="3502085" y="4119381"/>
              <a:ext cx="3949873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959EC19D-5036-1CF1-A332-FCCD390AFB21}"/>
                </a:ext>
              </a:extLst>
            </p:cNvPr>
            <p:cNvSpPr/>
            <p:nvPr/>
          </p:nvSpPr>
          <p:spPr>
            <a:xfrm>
              <a:off x="3818765" y="2340717"/>
              <a:ext cx="3699014" cy="93176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C7545AC1-E110-BAC7-E5BE-30DA45FDA013}"/>
                </a:ext>
              </a:extLst>
            </p:cNvPr>
            <p:cNvSpPr/>
            <p:nvPr/>
          </p:nvSpPr>
          <p:spPr>
            <a:xfrm>
              <a:off x="8385634" y="1992406"/>
              <a:ext cx="3319397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5E0DFC76-8129-ED41-B852-BC85A51A2F26}"/>
                </a:ext>
              </a:extLst>
            </p:cNvPr>
            <p:cNvSpPr txBox="1"/>
            <p:nvPr/>
          </p:nvSpPr>
          <p:spPr>
            <a:xfrm>
              <a:off x="3556364" y="4195973"/>
              <a:ext cx="953023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perception</a:t>
              </a:r>
              <a:endParaRPr lang="zh-CN" altLang="en-US" sz="1050" dirty="0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735109C8-9EE4-1D48-D234-D76F097565D4}"/>
                </a:ext>
              </a:extLst>
            </p:cNvPr>
            <p:cNvSpPr/>
            <p:nvPr/>
          </p:nvSpPr>
          <p:spPr>
            <a:xfrm>
              <a:off x="4716063" y="4212789"/>
              <a:ext cx="1521913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Twistcallback</a:t>
              </a:r>
              <a:endParaRPr lang="zh-CN" altLang="en-US" sz="1100" dirty="0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01590FE3-F904-CBCA-55A1-D92A69EB7A80}"/>
                </a:ext>
              </a:extLst>
            </p:cNvPr>
            <p:cNvSpPr/>
            <p:nvPr/>
          </p:nvSpPr>
          <p:spPr>
            <a:xfrm>
              <a:off x="4517391" y="4762971"/>
              <a:ext cx="1233214" cy="5934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Kalman Filter</a:t>
              </a:r>
              <a:endParaRPr lang="zh-CN" altLang="en-US" sz="1100" dirty="0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9BAE8FCC-86FD-A63F-8331-4694CBB88699}"/>
                </a:ext>
              </a:extLst>
            </p:cNvPr>
            <p:cNvSpPr/>
            <p:nvPr/>
          </p:nvSpPr>
          <p:spPr>
            <a:xfrm>
              <a:off x="6237976" y="4625713"/>
              <a:ext cx="1077830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LaserScancallback</a:t>
              </a:r>
              <a:endParaRPr lang="zh-CN" altLang="en-US" sz="1100" dirty="0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2537BF6A-CFC6-0E10-4046-424BD67E7A45}"/>
                </a:ext>
              </a:extLst>
            </p:cNvPr>
            <p:cNvSpPr/>
            <p:nvPr/>
          </p:nvSpPr>
          <p:spPr>
            <a:xfrm>
              <a:off x="5041759" y="5546146"/>
              <a:ext cx="692939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plot</a:t>
              </a:r>
              <a:endParaRPr lang="zh-CN" altLang="en-US" sz="1100" dirty="0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5486338-8E9D-9FB4-6DF0-F520774FE540}"/>
                </a:ext>
              </a:extLst>
            </p:cNvPr>
            <p:cNvSpPr/>
            <p:nvPr/>
          </p:nvSpPr>
          <p:spPr>
            <a:xfrm>
              <a:off x="9191654" y="2237707"/>
              <a:ext cx="1847589" cy="140291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8313F945-3DD3-14C4-003A-0BD0D307F7AF}"/>
                </a:ext>
              </a:extLst>
            </p:cNvPr>
            <p:cNvSpPr/>
            <p:nvPr/>
          </p:nvSpPr>
          <p:spPr>
            <a:xfrm>
              <a:off x="10195823" y="2763799"/>
              <a:ext cx="169102" cy="17536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266D9CA6-463D-7CC4-AB87-2A53AA2AE16A}"/>
                </a:ext>
              </a:extLst>
            </p:cNvPr>
            <p:cNvSpPr/>
            <p:nvPr/>
          </p:nvSpPr>
          <p:spPr>
            <a:xfrm>
              <a:off x="6235488" y="5330788"/>
              <a:ext cx="1053974" cy="4769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err="1"/>
                <a:t>Modelstatecallback</a:t>
              </a:r>
              <a:endParaRPr lang="zh-CN" altLang="en-US" sz="1100" dirty="0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4D394759-196C-CCF1-058B-2893FE195D29}"/>
                </a:ext>
              </a:extLst>
            </p:cNvPr>
            <p:cNvSpPr txBox="1"/>
            <p:nvPr/>
          </p:nvSpPr>
          <p:spPr>
            <a:xfrm>
              <a:off x="3799859" y="2313575"/>
              <a:ext cx="1950745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 driver(driver.py)</a:t>
              </a:r>
              <a:endParaRPr lang="zh-CN" altLang="en-US" sz="1050" dirty="0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05050456-9064-F7BF-1A92-63AF52246BF3}"/>
                </a:ext>
              </a:extLst>
            </p:cNvPr>
            <p:cNvSpPr/>
            <p:nvPr/>
          </p:nvSpPr>
          <p:spPr>
            <a:xfrm>
              <a:off x="3909858" y="2585883"/>
              <a:ext cx="867937" cy="52633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Twist</a:t>
              </a:r>
            </a:p>
            <a:p>
              <a:pPr algn="ctr"/>
              <a:r>
                <a:rPr lang="en-US" altLang="zh-CN" sz="1100" dirty="0"/>
                <a:t>callback</a:t>
              </a:r>
              <a:endParaRPr lang="zh-CN" altLang="en-US" sz="1100" dirty="0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23F97428-26E2-548A-25EB-A71323A47C79}"/>
                </a:ext>
              </a:extLst>
            </p:cNvPr>
            <p:cNvSpPr/>
            <p:nvPr/>
          </p:nvSpPr>
          <p:spPr>
            <a:xfrm>
              <a:off x="4903081" y="2585883"/>
              <a:ext cx="1297757" cy="52633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Dynamic &amp; Discretization</a:t>
              </a:r>
              <a:endParaRPr lang="zh-CN" altLang="en-US" sz="1100" dirty="0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A067E145-341A-C012-440F-0E1881F33996}"/>
                </a:ext>
              </a:extLst>
            </p:cNvPr>
            <p:cNvSpPr/>
            <p:nvPr/>
          </p:nvSpPr>
          <p:spPr>
            <a:xfrm>
              <a:off x="6319697" y="2584703"/>
              <a:ext cx="1097134" cy="52751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Pub</a:t>
              </a:r>
            </a:p>
            <a:p>
              <a:pPr algn="ctr"/>
              <a:r>
                <a:rPr lang="en-US" altLang="zh-CN" sz="1100" dirty="0" err="1"/>
                <a:t>modelstate</a:t>
              </a:r>
              <a:endParaRPr lang="zh-CN" altLang="en-US" sz="1100" dirty="0"/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EE735F7-D078-3198-D47E-F975D8D2BB4C}"/>
                </a:ext>
              </a:extLst>
            </p:cNvPr>
            <p:cNvSpPr txBox="1"/>
            <p:nvPr/>
          </p:nvSpPr>
          <p:spPr>
            <a:xfrm>
              <a:off x="2698820" y="2596707"/>
              <a:ext cx="1136651" cy="274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Geometry/twist</a:t>
              </a:r>
              <a:endParaRPr lang="zh-CN" altLang="en-US" sz="1000" dirty="0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5C20106-314D-893E-3D50-7736B1B4E406}"/>
                </a:ext>
              </a:extLst>
            </p:cNvPr>
            <p:cNvSpPr txBox="1"/>
            <p:nvPr/>
          </p:nvSpPr>
          <p:spPr>
            <a:xfrm>
              <a:off x="10045332" y="2953064"/>
              <a:ext cx="957198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</a:t>
              </a:r>
              <a:endParaRPr lang="zh-CN" altLang="en-US" sz="1050" dirty="0"/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B1570A7E-F815-1325-1502-CC82F2383929}"/>
                </a:ext>
              </a:extLst>
            </p:cNvPr>
            <p:cNvSpPr txBox="1"/>
            <p:nvPr/>
          </p:nvSpPr>
          <p:spPr>
            <a:xfrm>
              <a:off x="486969" y="2470352"/>
              <a:ext cx="1377170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Robot controller</a:t>
              </a:r>
              <a:endParaRPr lang="zh-CN" altLang="en-US" sz="1050" dirty="0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0B9AA185-70AB-694C-661E-D43155BA649C}"/>
                </a:ext>
              </a:extLst>
            </p:cNvPr>
            <p:cNvSpPr/>
            <p:nvPr/>
          </p:nvSpPr>
          <p:spPr>
            <a:xfrm>
              <a:off x="640244" y="2768442"/>
              <a:ext cx="1868296" cy="2616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/>
                <a:t>Teleop/controller.py</a:t>
              </a:r>
              <a:endParaRPr lang="zh-CN" altLang="en-US" sz="1100" dirty="0"/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5C33B8B1-E51A-9402-3953-CF924864B0B0}"/>
                </a:ext>
              </a:extLst>
            </p:cNvPr>
            <p:cNvSpPr txBox="1"/>
            <p:nvPr/>
          </p:nvSpPr>
          <p:spPr>
            <a:xfrm>
              <a:off x="748812" y="3652684"/>
              <a:ext cx="764348" cy="274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Callback</a:t>
              </a:r>
              <a:endParaRPr lang="zh-CN" altLang="en-US" sz="1000" dirty="0"/>
            </a:p>
          </p:txBody>
        </p:sp>
        <p:cxnSp>
          <p:nvCxnSpPr>
            <p:cNvPr id="67" name="直接箭头连接符 66">
              <a:extLst>
                <a:ext uri="{FF2B5EF4-FFF2-40B4-BE49-F238E27FC236}">
                  <a16:creationId xmlns:a16="http://schemas.microsoft.com/office/drawing/2014/main" id="{4849F61F-9068-A251-96E7-B5F8C74480AA}"/>
                </a:ext>
              </a:extLst>
            </p:cNvPr>
            <p:cNvCxnSpPr>
              <a:cxnSpLocks/>
              <a:stCxn id="44" idx="3"/>
              <a:endCxn id="57" idx="1"/>
            </p:cNvCxnSpPr>
            <p:nvPr/>
          </p:nvCxnSpPr>
          <p:spPr>
            <a:xfrm flipV="1">
              <a:off x="2708124" y="2849051"/>
              <a:ext cx="1201734" cy="158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EF09C6A2-0578-F813-D5DC-C158A10D5C05}"/>
                </a:ext>
              </a:extLst>
            </p:cNvPr>
            <p:cNvCxnSpPr>
              <a:cxnSpLocks/>
              <a:stCxn id="57" idx="3"/>
              <a:endCxn id="58" idx="1"/>
            </p:cNvCxnSpPr>
            <p:nvPr/>
          </p:nvCxnSpPr>
          <p:spPr>
            <a:xfrm>
              <a:off x="4777795" y="2849051"/>
              <a:ext cx="1252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直接箭头连接符 68">
              <a:extLst>
                <a:ext uri="{FF2B5EF4-FFF2-40B4-BE49-F238E27FC236}">
                  <a16:creationId xmlns:a16="http://schemas.microsoft.com/office/drawing/2014/main" id="{8D85C6EF-1ECE-BFCB-66C3-2339D43D247B}"/>
                </a:ext>
              </a:extLst>
            </p:cNvPr>
            <p:cNvCxnSpPr>
              <a:cxnSpLocks/>
              <a:stCxn id="58" idx="3"/>
              <a:endCxn id="59" idx="1"/>
            </p:cNvCxnSpPr>
            <p:nvPr/>
          </p:nvCxnSpPr>
          <p:spPr>
            <a:xfrm flipV="1">
              <a:off x="6200838" y="2848461"/>
              <a:ext cx="118859" cy="5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直接箭头连接符 69">
              <a:extLst>
                <a:ext uri="{FF2B5EF4-FFF2-40B4-BE49-F238E27FC236}">
                  <a16:creationId xmlns:a16="http://schemas.microsoft.com/office/drawing/2014/main" id="{52380D6A-1608-9C06-EF65-BA2DD4A865D5}"/>
                </a:ext>
              </a:extLst>
            </p:cNvPr>
            <p:cNvCxnSpPr>
              <a:cxnSpLocks/>
              <a:stCxn id="59" idx="3"/>
              <a:endCxn id="54" idx="2"/>
            </p:cNvCxnSpPr>
            <p:nvPr/>
          </p:nvCxnSpPr>
          <p:spPr>
            <a:xfrm>
              <a:off x="7416831" y="2848461"/>
              <a:ext cx="2778992" cy="30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连接符: 肘形 70">
              <a:extLst>
                <a:ext uri="{FF2B5EF4-FFF2-40B4-BE49-F238E27FC236}">
                  <a16:creationId xmlns:a16="http://schemas.microsoft.com/office/drawing/2014/main" id="{AE89C664-5661-095C-997C-B86131F8396C}"/>
                </a:ext>
              </a:extLst>
            </p:cNvPr>
            <p:cNvCxnSpPr>
              <a:cxnSpLocks/>
              <a:stCxn id="54" idx="4"/>
              <a:endCxn id="75" idx="3"/>
            </p:cNvCxnSpPr>
            <p:nvPr/>
          </p:nvCxnSpPr>
          <p:spPr>
            <a:xfrm rot="5400000">
              <a:off x="7798334" y="2595582"/>
              <a:ext cx="2138457" cy="282562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7D75C315-E8FD-60F2-353C-E2FA9EB3D8F6}"/>
                </a:ext>
              </a:extLst>
            </p:cNvPr>
            <p:cNvCxnSpPr>
              <a:cxnSpLocks/>
              <a:stCxn id="60" idx="2"/>
              <a:endCxn id="75" idx="0"/>
            </p:cNvCxnSpPr>
            <p:nvPr/>
          </p:nvCxnSpPr>
          <p:spPr>
            <a:xfrm rot="16200000" flipH="1">
              <a:off x="3748077" y="2390458"/>
              <a:ext cx="1247990" cy="2209855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69FB2AA7-9741-1982-C0E3-C9A8855815A7}"/>
                </a:ext>
              </a:extLst>
            </p:cNvPr>
            <p:cNvCxnSpPr>
              <a:cxnSpLocks/>
              <a:stCxn id="50" idx="1"/>
              <a:endCxn id="44" idx="2"/>
            </p:cNvCxnSpPr>
            <p:nvPr/>
          </p:nvCxnSpPr>
          <p:spPr>
            <a:xfrm rot="10800000">
              <a:off x="1583697" y="3303756"/>
              <a:ext cx="2933694" cy="175593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CA2A6910-CCE7-2B6C-ACCB-B55956EF6D8A}"/>
                </a:ext>
              </a:extLst>
            </p:cNvPr>
            <p:cNvSpPr txBox="1"/>
            <p:nvPr/>
          </p:nvSpPr>
          <p:spPr>
            <a:xfrm>
              <a:off x="8379367" y="1992406"/>
              <a:ext cx="1377170" cy="283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gazebo</a:t>
              </a:r>
              <a:endParaRPr lang="zh-CN" altLang="en-US" sz="1050" dirty="0"/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1CCC3A7C-B9FD-4989-575D-CDAA9945C377}"/>
                </a:ext>
              </a:extLst>
            </p:cNvPr>
            <p:cNvSpPr/>
            <p:nvPr/>
          </p:nvSpPr>
          <p:spPr>
            <a:xfrm>
              <a:off x="3499249" y="4119381"/>
              <a:ext cx="3955502" cy="191648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perception</a:t>
              </a:r>
              <a:endParaRPr lang="zh-CN" altLang="en-US" dirty="0"/>
            </a:p>
          </p:txBody>
        </p:sp>
      </p:grpSp>
      <p:sp>
        <p:nvSpPr>
          <p:cNvPr id="77" name="文本占位符 4">
            <a:extLst>
              <a:ext uri="{FF2B5EF4-FFF2-40B4-BE49-F238E27FC236}">
                <a16:creationId xmlns:a16="http://schemas.microsoft.com/office/drawing/2014/main" id="{07896493-EEB9-FF93-7B80-3A413D0E2558}"/>
              </a:ext>
            </a:extLst>
          </p:cNvPr>
          <p:cNvSpPr txBox="1">
            <a:spLocks/>
          </p:cNvSpPr>
          <p:nvPr/>
        </p:nvSpPr>
        <p:spPr>
          <a:xfrm>
            <a:off x="5507280" y="828877"/>
            <a:ext cx="4275285" cy="50002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Tx/>
              <a:buBlip>
                <a:blip r:embed="rId2"/>
              </a:buBlip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dirty="0">
                <a:solidFill>
                  <a:schemeClr val="tx1"/>
                </a:solidFill>
              </a:rPr>
              <a:t>设定控制程序（</a:t>
            </a:r>
            <a:r>
              <a:rPr lang="en-US" altLang="zh-CN" dirty="0">
                <a:solidFill>
                  <a:schemeClr val="tx1"/>
                </a:solidFill>
              </a:rPr>
              <a:t>controller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zh-CN" altLang="en-US" dirty="0">
                <a:solidFill>
                  <a:schemeClr val="tx1"/>
                </a:solidFill>
              </a:rPr>
              <a:t>设计轨迹及对应控制序列</a:t>
            </a:r>
            <a:endParaRPr lang="en-US" altLang="zh-CN" dirty="0">
              <a:solidFill>
                <a:schemeClr val="tx1"/>
              </a:solidFill>
            </a:endParaRPr>
          </a:p>
          <a:p>
            <a:pPr lvl="2"/>
            <a:r>
              <a:rPr lang="en-US" altLang="zh-CN" dirty="0">
                <a:solidFill>
                  <a:schemeClr val="tx1"/>
                </a:solidFill>
              </a:rPr>
              <a:t>*</a:t>
            </a:r>
            <a:r>
              <a:rPr lang="zh-CN" altLang="en-US" dirty="0">
                <a:solidFill>
                  <a:schemeClr val="tx1"/>
                </a:solidFill>
              </a:rPr>
              <a:t>加入</a:t>
            </a:r>
            <a:r>
              <a:rPr lang="en-US" altLang="zh-CN" dirty="0" err="1">
                <a:solidFill>
                  <a:schemeClr val="tx1"/>
                </a:solidFill>
              </a:rPr>
              <a:t>pid</a:t>
            </a:r>
            <a:r>
              <a:rPr lang="zh-CN" altLang="en-US" dirty="0">
                <a:solidFill>
                  <a:schemeClr val="tx1"/>
                </a:solidFill>
              </a:rPr>
              <a:t>闭环控制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13D37AA-F9BF-9B64-056E-C7604E6E43B7}"/>
              </a:ext>
            </a:extLst>
          </p:cNvPr>
          <p:cNvSpPr txBox="1"/>
          <p:nvPr/>
        </p:nvSpPr>
        <p:spPr>
          <a:xfrm>
            <a:off x="7344520" y="3060631"/>
            <a:ext cx="17435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err="1"/>
              <a:t>gazebo_msgs</a:t>
            </a:r>
            <a:r>
              <a:rPr lang="en-US" altLang="zh-CN" sz="1000" dirty="0"/>
              <a:t>/</a:t>
            </a:r>
            <a:r>
              <a:rPr lang="en-US" altLang="zh-CN" sz="1000" dirty="0" err="1"/>
              <a:t>ModelState</a:t>
            </a:r>
            <a:endParaRPr lang="zh-CN" altLang="en-US" sz="1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071508C-428D-E1CC-F56F-C2A07623DE7D}"/>
              </a:ext>
            </a:extLst>
          </p:cNvPr>
          <p:cNvSpPr/>
          <p:nvPr/>
        </p:nvSpPr>
        <p:spPr>
          <a:xfrm>
            <a:off x="3826701" y="2759167"/>
            <a:ext cx="3626285" cy="9536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2D217A7-6A9E-B61D-B6F3-3F895A888F94}"/>
              </a:ext>
            </a:extLst>
          </p:cNvPr>
          <p:cNvSpPr/>
          <p:nvPr/>
        </p:nvSpPr>
        <p:spPr>
          <a:xfrm>
            <a:off x="639933" y="2801209"/>
            <a:ext cx="2296048" cy="9536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688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driver.py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681168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订阅对应</a:t>
            </a:r>
            <a:r>
              <a:rPr lang="en-US" altLang="zh-CN" dirty="0">
                <a:solidFill>
                  <a:schemeClr val="tx1"/>
                </a:solidFill>
              </a:rPr>
              <a:t>topic</a:t>
            </a:r>
            <a:r>
              <a:rPr lang="zh-CN" altLang="en-US" dirty="0">
                <a:solidFill>
                  <a:schemeClr val="tx1"/>
                </a:solidFill>
              </a:rPr>
              <a:t>，设定</a:t>
            </a:r>
            <a:r>
              <a:rPr lang="en-US" altLang="zh-CN" dirty="0">
                <a:solidFill>
                  <a:schemeClr val="tx1"/>
                </a:solidFill>
              </a:rPr>
              <a:t>A,B</a:t>
            </a:r>
            <a:r>
              <a:rPr lang="zh-CN" altLang="en-US" dirty="0">
                <a:solidFill>
                  <a:schemeClr val="tx1"/>
                </a:solidFill>
              </a:rPr>
              <a:t>与对应的噪声</a:t>
            </a:r>
            <a:endParaRPr lang="en-US" altLang="zh-CN" dirty="0">
              <a:solidFill>
                <a:schemeClr val="tx1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1E6C9D0-8434-6D5C-D0B7-99E6C5BB7518}"/>
              </a:ext>
            </a:extLst>
          </p:cNvPr>
          <p:cNvGrpSpPr/>
          <p:nvPr/>
        </p:nvGrpSpPr>
        <p:grpSpPr>
          <a:xfrm>
            <a:off x="496421" y="1312397"/>
            <a:ext cx="11199158" cy="5128531"/>
            <a:chOff x="515322" y="1066591"/>
            <a:chExt cx="11199158" cy="3814654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5D3CC24-06CA-190A-1B2C-7991B84EED35}"/>
                </a:ext>
              </a:extLst>
            </p:cNvPr>
            <p:cNvSpPr txBox="1"/>
            <p:nvPr/>
          </p:nvSpPr>
          <p:spPr>
            <a:xfrm>
              <a:off x="515621" y="1437005"/>
              <a:ext cx="5599430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class Driver(object):</a:t>
              </a:r>
            </a:p>
            <a:p>
              <a: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__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init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__(self):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self.time_save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0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self.name = '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cylinderRobot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'</a:t>
              </a:r>
              <a:b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self.pub =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rospy.Publisher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(...)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rospy.Subscriber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(...)</a:t>
              </a:r>
              <a:b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self.state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np.zeros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([4,1])    </a:t>
              </a:r>
            </a:p>
            <a:p>
              <a: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self.A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...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self.B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...</a:t>
              </a:r>
              <a:b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zh-CN" sz="18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self.Sigma_w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np.eye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(4)*0.00001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</a:t>
              </a:r>
              <a:endParaRPr lang="zh-CN" altLang="en-US" sz="1800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0A1A0F9-E4EC-919C-5267-B68E6BBD4676}"/>
                </a:ext>
              </a:extLst>
            </p:cNvPr>
            <p:cNvSpPr txBox="1"/>
            <p:nvPr/>
          </p:nvSpPr>
          <p:spPr>
            <a:xfrm>
              <a:off x="515322" y="1066591"/>
              <a:ext cx="56000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D26B12F-5581-BFD9-2489-4BFEB602D7D9}"/>
                </a:ext>
              </a:extLst>
            </p:cNvPr>
            <p:cNvSpPr txBox="1"/>
            <p:nvPr/>
          </p:nvSpPr>
          <p:spPr>
            <a:xfrm>
              <a:off x="6115050" y="1437005"/>
              <a:ext cx="5599430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类定义：控制器。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需补全</a:t>
              </a: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初始化函数。需补全以下部分：</a:t>
              </a:r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gazebo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状态发布</a:t>
              </a:r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控制信号订阅</a:t>
              </a:r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A</a:t>
              </a:r>
              <a:r>
                <a:rPr lang="en-US" altLang="zh-CN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, B</a:t>
              </a:r>
              <a:r>
                <a:rPr lang="zh-CN" altLang="en-US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的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初始化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05E323E-1A72-150D-7CD0-7B259CE11F5A}"/>
                </a:ext>
              </a:extLst>
            </p:cNvPr>
            <p:cNvSpPr txBox="1"/>
            <p:nvPr/>
          </p:nvSpPr>
          <p:spPr>
            <a:xfrm>
              <a:off x="6115350" y="1066591"/>
              <a:ext cx="5599129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8254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CED05D-664D-4277-BAB3-441D4F2BC7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driver.py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AF72134-580E-4756-8D9F-46E6565C25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1928" y="681168"/>
            <a:ext cx="11568144" cy="5984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接收到控制信号的回调函数，负责更新机器人状态并发到</a:t>
            </a:r>
            <a:r>
              <a:rPr lang="en-US" altLang="zh-CN" dirty="0">
                <a:solidFill>
                  <a:schemeClr val="tx1"/>
                </a:solidFill>
              </a:rPr>
              <a:t>gazebo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7AA0E06-5137-0934-8421-AF46253A8453}"/>
              </a:ext>
            </a:extLst>
          </p:cNvPr>
          <p:cNvGrpSpPr/>
          <p:nvPr/>
        </p:nvGrpSpPr>
        <p:grpSpPr>
          <a:xfrm>
            <a:off x="452579" y="1099474"/>
            <a:ext cx="11199157" cy="5401534"/>
            <a:chOff x="515322" y="1066591"/>
            <a:chExt cx="11199157" cy="3814654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873BD30-E94D-10C6-A52B-FE99F97AC883}"/>
                </a:ext>
              </a:extLst>
            </p:cNvPr>
            <p:cNvSpPr txBox="1"/>
            <p:nvPr/>
          </p:nvSpPr>
          <p:spPr>
            <a:xfrm>
              <a:off x="515620" y="1437005"/>
              <a:ext cx="6242283" cy="3443605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callback_control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(self, twist):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	</a:t>
              </a:r>
              <a:r>
                <a:rPr lang="en-US" altLang="zh-CN" dirty="0">
                  <a:solidFill>
                    <a:srgbClr val="0070C0"/>
                  </a:solidFill>
                  <a:latin typeface="Consolas" panose="020B0609020204030204" pitchFamily="49" charset="0"/>
                </a:rPr>
                <a:t>…</a:t>
              </a:r>
              <a:endParaRPr lang="en-US" altLang="zh-CN" sz="18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forward_dynamics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(self, u, dt):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	…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_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discretization_Func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(self, dt):</a:t>
              </a:r>
            </a:p>
            <a:p>
              <a:r>
                <a:rPr lang="en-US" altLang="zh-CN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  <a:endParaRPr lang="en-US" altLang="zh-CN" sz="18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dirty="0">
                  <a:solidFill>
                    <a:srgbClr val="0070C0"/>
                  </a:solidFill>
                  <a:latin typeface="Consolas" panose="020B0609020204030204" pitchFamily="49" charset="0"/>
                </a:rPr>
                <a:t>    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return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Atilde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Btilde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Sigma_w_tilde</a:t>
              </a:r>
              <a:endParaRPr lang="en-US" altLang="zh-CN" sz="18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def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sendStateMsg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(self):</a:t>
              </a:r>
            </a:p>
            <a:p>
              <a:r>
                <a:rPr lang="en-US" altLang="zh-CN" dirty="0">
                  <a:solidFill>
                    <a:srgbClr val="0070C0"/>
                  </a:solidFill>
                  <a:latin typeface="Consolas" panose="020B0609020204030204" pitchFamily="49" charset="0"/>
                </a:rPr>
                <a:t>	…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if __name__ == '__main__':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try: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rospy.init_node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(‘Driver', anonymous=True)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driver = Driver()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rospy.spin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()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except </a:t>
              </a:r>
              <a:r>
                <a:rPr lang="en-US" altLang="zh-CN" sz="1800" b="0" dirty="0" err="1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rospy.ROSInterruptException</a:t>
              </a:r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altLang="zh-CN" sz="1800" b="0" dirty="0">
                  <a:solidFill>
                    <a:srgbClr val="0070C0"/>
                  </a:solidFill>
                  <a:effectLst/>
                  <a:latin typeface="Consolas" panose="020B0609020204030204" pitchFamily="49" charset="0"/>
                </a:rPr>
                <a:t>        pass</a:t>
              </a:r>
            </a:p>
            <a:p>
              <a:endParaRPr lang="en-US" altLang="zh-CN" sz="1800" b="0" dirty="0">
                <a:solidFill>
                  <a:srgbClr val="0070C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E853D0C-B4B0-6C43-F419-53D1D712FD2B}"/>
                </a:ext>
              </a:extLst>
            </p:cNvPr>
            <p:cNvSpPr txBox="1"/>
            <p:nvPr/>
          </p:nvSpPr>
          <p:spPr>
            <a:xfrm>
              <a:off x="515322" y="1066591"/>
              <a:ext cx="6242283" cy="2976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代码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6580F6C-85D0-E5A3-508D-D1BC379737AF}"/>
                </a:ext>
              </a:extLst>
            </p:cNvPr>
            <p:cNvSpPr txBox="1"/>
            <p:nvPr/>
          </p:nvSpPr>
          <p:spPr>
            <a:xfrm>
              <a:off x="6757902" y="1437005"/>
              <a:ext cx="4956577" cy="344424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控制信号回调函数，接收到一帧控制信号时自动执行，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前向动力学函数，根据当前状态与控制信号计算下一时刻系统状态，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离散化函数，由时间</a:t>
              </a:r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dt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求得离散化的</a:t>
              </a:r>
              <a:r>
                <a:rPr lang="en-US" altLang="zh-CN" dirty="0" err="1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A,B,Sigma_w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，根据之前课上所学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将其补全</a:t>
              </a:r>
              <a:endParaRPr lang="en-US" altLang="zh-CN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008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将更新后的状态发送到</a:t>
              </a:r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gazebo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中的，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  <a:endParaRPr lang="en-US" altLang="zh-CN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endParaRPr lang="en-US" altLang="zh-CN" dirty="0">
                <a:solidFill>
                  <a:srgbClr val="FF0000"/>
                </a:solidFill>
                <a:latin typeface="Consolas" panose="020B0609020204030204" pitchFamily="49" charset="0"/>
                <a:sym typeface="+mn-ea"/>
              </a:endParaRPr>
            </a:p>
            <a:p>
              <a:r>
                <a:rPr lang="en-US" altLang="zh-CN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# </a:t>
              </a:r>
              <a:r>
                <a:rPr lang="zh-CN" altLang="en-US" dirty="0">
                  <a:solidFill>
                    <a:srgbClr val="008000"/>
                  </a:solidFill>
                  <a:latin typeface="Consolas" panose="020B0609020204030204" pitchFamily="49" charset="0"/>
                  <a:sym typeface="+mn-ea"/>
                </a:rPr>
                <a:t>主函数，</a:t>
              </a:r>
              <a:r>
                <a:rPr lang="zh-CN" altLang="en-US" dirty="0">
                  <a:solidFill>
                    <a:srgbClr val="FF0000"/>
                  </a:solidFill>
                  <a:latin typeface="Consolas" panose="020B0609020204030204" pitchFamily="49" charset="0"/>
                  <a:sym typeface="+mn-ea"/>
                </a:rPr>
                <a:t>已完成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6C18F69-2693-3E66-75C2-57271BBCA3DB}"/>
                </a:ext>
              </a:extLst>
            </p:cNvPr>
            <p:cNvSpPr txBox="1"/>
            <p:nvPr/>
          </p:nvSpPr>
          <p:spPr>
            <a:xfrm>
              <a:off x="6757605" y="1066591"/>
              <a:ext cx="4956874" cy="2976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/>
                <a:t>解释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63009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5637</TotalTime>
  <Words>3001</Words>
  <Application>Microsoft Macintosh PowerPoint</Application>
  <PresentationFormat>宽屏</PresentationFormat>
  <Paragraphs>424</Paragraphs>
  <Slides>20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等线</vt:lpstr>
      <vt:lpstr>微软雅黑</vt:lpstr>
      <vt:lpstr>SourceSansProRegular</vt:lpstr>
      <vt:lpstr>Arial</vt:lpstr>
      <vt:lpstr>Calibri</vt:lpstr>
      <vt:lpstr>Century Gothic</vt:lpstr>
      <vt:lpstr>Consolas</vt:lpstr>
      <vt:lpstr>Segoe UI</vt:lpstr>
      <vt:lpstr>Segoe UI Light</vt:lpstr>
      <vt:lpstr>Office 主题​​</vt:lpstr>
      <vt:lpstr>1_OfficePLUS</vt:lpstr>
      <vt:lpstr>Lecture 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Han Zhang</cp:lastModifiedBy>
  <cp:revision>144</cp:revision>
  <dcterms:created xsi:type="dcterms:W3CDTF">2019-01-23T14:14:04Z</dcterms:created>
  <dcterms:modified xsi:type="dcterms:W3CDTF">2023-03-13T10:52:32Z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